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notesMasterIdLst>
    <p:notesMasterId r:id="rId19"/>
  </p:notesMasterIdLst>
  <p:sldIdLst>
    <p:sldId id="259" r:id="rId3"/>
    <p:sldId id="289" r:id="rId4"/>
    <p:sldId id="290" r:id="rId5"/>
    <p:sldId id="291" r:id="rId6"/>
    <p:sldId id="262" r:id="rId7"/>
    <p:sldId id="266" r:id="rId8"/>
    <p:sldId id="267" r:id="rId9"/>
    <p:sldId id="263" r:id="rId10"/>
    <p:sldId id="288" r:id="rId11"/>
    <p:sldId id="257" r:id="rId12"/>
    <p:sldId id="269" r:id="rId13"/>
    <p:sldId id="258" r:id="rId14"/>
    <p:sldId id="265" r:id="rId15"/>
    <p:sldId id="287" r:id="rId16"/>
    <p:sldId id="293" r:id="rId17"/>
    <p:sldId id="28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E3D3"/>
    <a:srgbClr val="4B2E83"/>
    <a:srgbClr val="E8D3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61" autoAdjust="0"/>
    <p:restoredTop sz="85194" autoAdjust="0"/>
  </p:normalViewPr>
  <p:slideViewPr>
    <p:cSldViewPr snapToGrid="0" snapToObjects="1" showGuides="1">
      <p:cViewPr varScale="1">
        <p:scale>
          <a:sx n="93" d="100"/>
          <a:sy n="93" d="100"/>
        </p:scale>
        <p:origin x="1644" y="90"/>
      </p:cViewPr>
      <p:guideLst>
        <p:guide orient="horz" pos="2488"/>
        <p:guide pos="4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D53FC-6ED6-40FD-9707-AEE37CECD1EE}" type="datetimeFigureOut">
              <a:rPr lang="en-US" smtClean="0"/>
              <a:t>7/1/2021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00DEB-F3F0-40B0-9DED-04C1B139E7BC}" type="slidenum">
              <a:rPr lang="en-US" smtClean="0"/>
              <a:t>‹#›</a:t>
            </a:fld>
            <a:endParaRPr lang="en-US"/>
          </a:p>
        </p:txBody>
      </p:sp>
    </p:spTree>
    <p:extLst>
      <p:ext uri="{BB962C8B-B14F-4D97-AF65-F5344CB8AC3E}">
        <p14:creationId xmlns:p14="http://schemas.microsoft.com/office/powerpoint/2010/main" val="874360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Xiaofeng, I’m a second year PhD student in Molecular Engineering program at the University of Washington. I’m very glad to present my work in the conference. The topic is about …</a:t>
            </a:r>
          </a:p>
        </p:txBody>
      </p:sp>
      <p:sp>
        <p:nvSpPr>
          <p:cNvPr id="4" name="Slide Number Placeholder 3"/>
          <p:cNvSpPr>
            <a:spLocks noGrp="1"/>
          </p:cNvSpPr>
          <p:nvPr>
            <p:ph type="sldNum" sz="quarter" idx="5"/>
          </p:nvPr>
        </p:nvSpPr>
        <p:spPr/>
        <p:txBody>
          <a:bodyPr/>
          <a:lstStyle/>
          <a:p>
            <a:fld id="{70700DEB-F3F0-40B0-9DED-04C1B139E7BC}" type="slidenum">
              <a:rPr lang="en-US" smtClean="0"/>
              <a:t>1</a:t>
            </a:fld>
            <a:endParaRPr lang="en-US"/>
          </a:p>
        </p:txBody>
      </p:sp>
    </p:spTree>
    <p:extLst>
      <p:ext uri="{BB962C8B-B14F-4D97-AF65-F5344CB8AC3E}">
        <p14:creationId xmlns:p14="http://schemas.microsoft.com/office/powerpoint/2010/main" val="587606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other process we are interested in is the cooling. We know that in silicon manufacture process, defect density can be reduced in the cooling and annealing process. And we found similar phenomenon in CIGS. The data from first table lists deep level defects equilibrium concentration under 873K. The data is obtained through DFT calculated defect formation energy and a tool called CCT developed in our group. CCT can give us the defect equilibrium concentration based on three compositional constraints. Second table is the defect density after cooling. You could see major deep level defects concentration decrease a lot. It’s because they tend to be shallow defect complex after cooling. This means that the cooling process for CIGS could lower the defect concentration and benefit the performance of device. Using this model, we can easily get the defect density distribution with compositional constraints. </a:t>
            </a:r>
            <a:r>
              <a:rPr lang="en-US" dirty="0" err="1"/>
              <a:t>SeM</a:t>
            </a:r>
            <a:r>
              <a:rPr lang="en-US" dirty="0"/>
              <a:t> valence ratio, CGI, …. This model provides a guidance for the composition optimization in CIGS. </a:t>
            </a:r>
          </a:p>
        </p:txBody>
      </p:sp>
      <p:sp>
        <p:nvSpPr>
          <p:cNvPr id="4" name="Slide Number Placeholder 3"/>
          <p:cNvSpPr>
            <a:spLocks noGrp="1"/>
          </p:cNvSpPr>
          <p:nvPr>
            <p:ph type="sldNum" sz="quarter" idx="5"/>
          </p:nvPr>
        </p:nvSpPr>
        <p:spPr/>
        <p:txBody>
          <a:bodyPr/>
          <a:lstStyle/>
          <a:p>
            <a:fld id="{70700DEB-F3F0-40B0-9DED-04C1B139E7BC}" type="slidenum">
              <a:rPr lang="en-US" smtClean="0"/>
              <a:t>10</a:t>
            </a:fld>
            <a:endParaRPr lang="en-US"/>
          </a:p>
        </p:txBody>
      </p:sp>
    </p:spTree>
    <p:extLst>
      <p:ext uri="{BB962C8B-B14F-4D97-AF65-F5344CB8AC3E}">
        <p14:creationId xmlns:p14="http://schemas.microsoft.com/office/powerpoint/2010/main" val="274363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is the device simulation, I used </a:t>
            </a:r>
            <a:r>
              <a:rPr lang="en-US" dirty="0" err="1"/>
              <a:t>Sentaurus</a:t>
            </a:r>
            <a:r>
              <a:rPr lang="en-US" dirty="0"/>
              <a:t> Device to do the simulation. Firstly, I built a device structure from the reference experimental paper. And find … properties in the literature. I included … </a:t>
            </a:r>
            <a:r>
              <a:rPr lang="en-US" dirty="0" err="1"/>
              <a:t>Recom</a:t>
            </a:r>
            <a:r>
              <a:rPr lang="en-US" dirty="0"/>
              <a:t>. Lifetime Is also from literature. And I used AM1.5 global spectrum to simulate solar spectrum.</a:t>
            </a:r>
          </a:p>
        </p:txBody>
      </p:sp>
      <p:sp>
        <p:nvSpPr>
          <p:cNvPr id="4" name="Slide Number Placeholder 3"/>
          <p:cNvSpPr>
            <a:spLocks noGrp="1"/>
          </p:cNvSpPr>
          <p:nvPr>
            <p:ph type="sldNum" sz="quarter" idx="5"/>
          </p:nvPr>
        </p:nvSpPr>
        <p:spPr/>
        <p:txBody>
          <a:bodyPr/>
          <a:lstStyle/>
          <a:p>
            <a:fld id="{70700DEB-F3F0-40B0-9DED-04C1B139E7BC}" type="slidenum">
              <a:rPr lang="en-US" smtClean="0"/>
              <a:t>11</a:t>
            </a:fld>
            <a:endParaRPr lang="en-US"/>
          </a:p>
        </p:txBody>
      </p:sp>
    </p:spTree>
    <p:extLst>
      <p:ext uri="{BB962C8B-B14F-4D97-AF65-F5344CB8AC3E}">
        <p14:creationId xmlns:p14="http://schemas.microsoft.com/office/powerpoint/2010/main" val="2906267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tried to compare the simulation results with experiment paper. Firstly, I extracted GGI ratio from GDOES profile in the paper and implement into simulation software. And using the structure in the last slide. In the table, the final simulation results is quite consistent with experiment. But it slightly overestimates of </a:t>
            </a:r>
            <a:r>
              <a:rPr lang="en-US" dirty="0" err="1"/>
              <a:t>Voc</a:t>
            </a:r>
            <a:r>
              <a:rPr lang="en-US" dirty="0"/>
              <a:t> and underestimates </a:t>
            </a:r>
            <a:r>
              <a:rPr lang="en-US" dirty="0" err="1"/>
              <a:t>Jsc</a:t>
            </a:r>
            <a:r>
              <a:rPr lang="en-US" dirty="0"/>
              <a:t>. This may be due to Cd surface doping at interface as reported by some other groups. Cd doping will make the interface more n-type, then reduce the electric field in space charge region and facilitate electron transport. We will continue work on it to build more accurate and effective CIGS TCAD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find I made some change in AZO and MgF2 layer thickness. It is because we found large variances in refractive index due to different synthesis and deposition processes. But the function of two layers is to reduce reflection of photons which can be absorbed at maximum efficiency. So, I did an optimization of the thickness here.)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700DEB-F3F0-40B0-9DED-04C1B139E7BC}" type="slidenum">
              <a:rPr lang="en-US" smtClean="0"/>
              <a:t>12</a:t>
            </a:fld>
            <a:endParaRPr lang="en-US"/>
          </a:p>
        </p:txBody>
      </p:sp>
    </p:spTree>
    <p:extLst>
      <p:ext uri="{BB962C8B-B14F-4D97-AF65-F5344CB8AC3E}">
        <p14:creationId xmlns:p14="http://schemas.microsoft.com/office/powerpoint/2010/main" val="407700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700DEB-F3F0-40B0-9DED-04C1B139E7BC}" type="slidenum">
              <a:rPr lang="en-US" smtClean="0"/>
              <a:t>13</a:t>
            </a:fld>
            <a:endParaRPr lang="en-US"/>
          </a:p>
        </p:txBody>
      </p:sp>
    </p:spTree>
    <p:extLst>
      <p:ext uri="{BB962C8B-B14F-4D97-AF65-F5344CB8AC3E}">
        <p14:creationId xmlns:p14="http://schemas.microsoft.com/office/powerpoint/2010/main" val="389363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monocrystalline and </a:t>
            </a:r>
            <a:r>
              <a:rPr lang="en-US" dirty="0" err="1"/>
              <a:t>polystalline</a:t>
            </a:r>
            <a:r>
              <a:rPr lang="en-US" dirty="0"/>
              <a:t> silicon solar cells is the first-generation technology. However, in spite of high efficiency of monocrystalline silicon PV, the manufacture cost is very high and sensitive to temperature. Polycrystalline silicon is cheap, but has lower efficiency. So, as clean energy demand rises in these years. The second-generation thin film solar cells becomes increasingly important, because it requires less materials in the manufacture but still has high efficiency. And CIGS is one of the most promising materials under this category. </a:t>
            </a:r>
            <a:r>
              <a:rPr lang="en-US" dirty="0" err="1"/>
              <a:t>Recentyly</a:t>
            </a:r>
            <a:r>
              <a:rPr lang="en-US" dirty="0"/>
              <a:t>, people have achieved more than 20% efficiency on CIGS. (CIGS photovoltaic (PV) modules can absorb ultraviolet and infrared radiation)</a:t>
            </a:r>
          </a:p>
        </p:txBody>
      </p:sp>
      <p:sp>
        <p:nvSpPr>
          <p:cNvPr id="4" name="Slide Number Placeholder 3"/>
          <p:cNvSpPr>
            <a:spLocks noGrp="1"/>
          </p:cNvSpPr>
          <p:nvPr>
            <p:ph type="sldNum" sz="quarter" idx="5"/>
          </p:nvPr>
        </p:nvSpPr>
        <p:spPr/>
        <p:txBody>
          <a:bodyPr/>
          <a:lstStyle/>
          <a:p>
            <a:fld id="{70700DEB-F3F0-40B0-9DED-04C1B139E7BC}" type="slidenum">
              <a:rPr lang="en-US" smtClean="0"/>
              <a:t>2</a:t>
            </a:fld>
            <a:endParaRPr lang="en-US"/>
          </a:p>
        </p:txBody>
      </p:sp>
    </p:spTree>
    <p:extLst>
      <p:ext uri="{BB962C8B-B14F-4D97-AF65-F5344CB8AC3E}">
        <p14:creationId xmlns:p14="http://schemas.microsoft.com/office/powerpoint/2010/main" val="141213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work is to better understand the defect in CIGS solar cells and we expect such defect engineering could help people understand the materials, the manufacture process and improve the solar cells performance. In the following picture, you see three types of defects in material. If there is absence of atom in a lattice, it is called a vacancy. If there is an atom occupies the position from other sublattice, it’s called an </a:t>
            </a:r>
            <a:r>
              <a:rPr lang="en-US" dirty="0" err="1"/>
              <a:t>antisite</a:t>
            </a:r>
            <a:r>
              <a:rPr lang="en-US" dirty="0"/>
              <a:t>. If the atom locates at the intermediate of lattice sites, then it’s called an </a:t>
            </a:r>
            <a:r>
              <a:rPr lang="en-US" dirty="0" err="1"/>
              <a:t>interstital</a:t>
            </a:r>
            <a:r>
              <a:rPr lang="en-US" dirty="0"/>
              <a:t>. Common defects in CIGS, deep level limits lifetime. </a:t>
            </a:r>
          </a:p>
        </p:txBody>
      </p:sp>
      <p:sp>
        <p:nvSpPr>
          <p:cNvPr id="4" name="Slide Number Placeholder 3"/>
          <p:cNvSpPr>
            <a:spLocks noGrp="1"/>
          </p:cNvSpPr>
          <p:nvPr>
            <p:ph type="sldNum" sz="quarter" idx="5"/>
          </p:nvPr>
        </p:nvSpPr>
        <p:spPr/>
        <p:txBody>
          <a:bodyPr/>
          <a:lstStyle/>
          <a:p>
            <a:fld id="{70700DEB-F3F0-40B0-9DED-04C1B139E7BC}" type="slidenum">
              <a:rPr lang="en-US" smtClean="0"/>
              <a:t>3</a:t>
            </a:fld>
            <a:endParaRPr lang="en-US"/>
          </a:p>
        </p:txBody>
      </p:sp>
    </p:spTree>
    <p:extLst>
      <p:ext uri="{BB962C8B-B14F-4D97-AF65-F5344CB8AC3E}">
        <p14:creationId xmlns:p14="http://schemas.microsoft.com/office/powerpoint/2010/main" val="315764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want to know is the thermodynamic and kinetic process of these defects, so we can get defect distribution in CIGS. Then we know some deep level defects can be recombination centers and limit carrier lifetime, in that way, we are able to predict device performance.</a:t>
            </a:r>
          </a:p>
        </p:txBody>
      </p:sp>
      <p:sp>
        <p:nvSpPr>
          <p:cNvPr id="4" name="Slide Number Placeholder 3"/>
          <p:cNvSpPr>
            <a:spLocks noGrp="1"/>
          </p:cNvSpPr>
          <p:nvPr>
            <p:ph type="sldNum" sz="quarter" idx="5"/>
          </p:nvPr>
        </p:nvSpPr>
        <p:spPr/>
        <p:txBody>
          <a:bodyPr/>
          <a:lstStyle/>
          <a:p>
            <a:fld id="{70700DEB-F3F0-40B0-9DED-04C1B139E7BC}" type="slidenum">
              <a:rPr lang="en-US" smtClean="0"/>
              <a:t>4</a:t>
            </a:fld>
            <a:endParaRPr lang="en-US"/>
          </a:p>
        </p:txBody>
      </p:sp>
    </p:spTree>
    <p:extLst>
      <p:ext uri="{BB962C8B-B14F-4D97-AF65-F5344CB8AC3E}">
        <p14:creationId xmlns:p14="http://schemas.microsoft.com/office/powerpoint/2010/main" val="259316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methods consists of three parts. Firstly, we conduct DFT calculation to obtain the thermodynamic and kinetic parameters. And second step, when I obtained these values, I will implement them into process simulation, to see how defects diffuses and distributes. When I obtained the defect distribution, I will couple the distribution into device simulation, SRH model is used if they are deep level while ionization models is used if they are shallow dopant. And I will compare the process model and device simulation model with experiment. If they do not match, I will turn back to the first step to see if there is any possible route or major defects we are missing and improve the model.</a:t>
            </a:r>
          </a:p>
        </p:txBody>
      </p:sp>
      <p:sp>
        <p:nvSpPr>
          <p:cNvPr id="4" name="Slide Number Placeholder 3"/>
          <p:cNvSpPr>
            <a:spLocks noGrp="1"/>
          </p:cNvSpPr>
          <p:nvPr>
            <p:ph type="sldNum" sz="quarter" idx="5"/>
          </p:nvPr>
        </p:nvSpPr>
        <p:spPr/>
        <p:txBody>
          <a:bodyPr/>
          <a:lstStyle/>
          <a:p>
            <a:fld id="{70700DEB-F3F0-40B0-9DED-04C1B139E7BC}" type="slidenum">
              <a:rPr lang="en-US" smtClean="0"/>
              <a:t>5</a:t>
            </a:fld>
            <a:endParaRPr lang="en-US"/>
          </a:p>
        </p:txBody>
      </p:sp>
    </p:spTree>
    <p:extLst>
      <p:ext uri="{BB962C8B-B14F-4D97-AF65-F5344CB8AC3E}">
        <p14:creationId xmlns:p14="http://schemas.microsoft.com/office/powerpoint/2010/main" val="408162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defect diffusion in CIGS, we are most interested in group I and group III atom diffusion. For the Group I, which is Cu, the diffusion is quite simple, they are diffusing through the mediation of </a:t>
            </a:r>
            <a:r>
              <a:rPr lang="en-US" dirty="0" err="1"/>
              <a:t>Vcu</a:t>
            </a:r>
            <a:r>
              <a:rPr lang="en-US" dirty="0"/>
              <a:t>. There are lots of </a:t>
            </a:r>
            <a:r>
              <a:rPr lang="en-US" dirty="0" err="1"/>
              <a:t>Vcu</a:t>
            </a:r>
            <a:r>
              <a:rPr lang="en-US" dirty="0"/>
              <a:t> in CIGS, however, very little VIII. So group III, which is in and </a:t>
            </a:r>
            <a:r>
              <a:rPr lang="en-US" dirty="0" err="1"/>
              <a:t>ga</a:t>
            </a:r>
            <a:r>
              <a:rPr lang="en-US" dirty="0"/>
              <a:t>, diffuse via other mechanisms. At this stage, we believe they diffuse through a </a:t>
            </a:r>
            <a:r>
              <a:rPr lang="en-US" dirty="0" err="1"/>
              <a:t>Vcu</a:t>
            </a:r>
            <a:r>
              <a:rPr lang="en-US" dirty="0"/>
              <a:t>-mediated mechanism. We found there are a binding energy between </a:t>
            </a:r>
            <a:r>
              <a:rPr lang="en-US" dirty="0" err="1"/>
              <a:t>IIIcu</a:t>
            </a:r>
            <a:r>
              <a:rPr lang="en-US" dirty="0"/>
              <a:t> and </a:t>
            </a:r>
            <a:r>
              <a:rPr lang="en-US" dirty="0" err="1"/>
              <a:t>Vcu</a:t>
            </a:r>
            <a:r>
              <a:rPr lang="en-US" dirty="0"/>
              <a:t>, so they can become defect complex. So it’s not hard for </a:t>
            </a:r>
            <a:r>
              <a:rPr lang="en-US" dirty="0" err="1"/>
              <a:t>Vcu</a:t>
            </a:r>
            <a:r>
              <a:rPr lang="en-US" dirty="0"/>
              <a:t> to find group III </a:t>
            </a:r>
            <a:r>
              <a:rPr lang="en-US" dirty="0" err="1"/>
              <a:t>antisite</a:t>
            </a:r>
            <a:r>
              <a:rPr lang="en-US" dirty="0"/>
              <a:t>. There are two possible routes for the group III diffusion. Direct and 3NN. As you see in the left picture, yellow one is </a:t>
            </a:r>
            <a:r>
              <a:rPr lang="en-US" dirty="0" err="1"/>
              <a:t>III_cu</a:t>
            </a:r>
            <a:r>
              <a:rPr lang="en-US" dirty="0"/>
              <a:t>, vacancy diffuse through 3NN and come to 5 sites, this would be a long range 3NN diffusion. If the vacancy at site 1 directly diffuse to site 5 through </a:t>
            </a:r>
            <a:r>
              <a:rPr lang="en-US" dirty="0" err="1"/>
              <a:t>intersitial</a:t>
            </a:r>
            <a:r>
              <a:rPr lang="en-US" dirty="0"/>
              <a:t> site, then it would be the direct diffusion. The </a:t>
            </a:r>
            <a:r>
              <a:rPr lang="en-US" dirty="0" err="1"/>
              <a:t>Em</a:t>
            </a:r>
            <a:r>
              <a:rPr lang="en-US" dirty="0"/>
              <a:t> values here are calculated by DFT. </a:t>
            </a:r>
          </a:p>
        </p:txBody>
      </p:sp>
      <p:sp>
        <p:nvSpPr>
          <p:cNvPr id="4" name="Slide Number Placeholder 3"/>
          <p:cNvSpPr>
            <a:spLocks noGrp="1"/>
          </p:cNvSpPr>
          <p:nvPr>
            <p:ph type="sldNum" sz="quarter" idx="5"/>
          </p:nvPr>
        </p:nvSpPr>
        <p:spPr/>
        <p:txBody>
          <a:bodyPr/>
          <a:lstStyle/>
          <a:p>
            <a:fld id="{70700DEB-F3F0-40B0-9DED-04C1B139E7BC}" type="slidenum">
              <a:rPr lang="en-US" smtClean="0"/>
              <a:t>6</a:t>
            </a:fld>
            <a:endParaRPr lang="en-US"/>
          </a:p>
        </p:txBody>
      </p:sp>
    </p:spTree>
    <p:extLst>
      <p:ext uri="{BB962C8B-B14F-4D97-AF65-F5344CB8AC3E}">
        <p14:creationId xmlns:p14="http://schemas.microsoft.com/office/powerpoint/2010/main" val="88746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 know the diffusion mechanism, I can now use them to build the continuum model. The model is based on Fick’s first and second law. From the first law, I got the flux of species due to concentration gradient and electrochemical potential gradient, the second term consists of electric field and chemical potential. And from the second law, I could know how defect concentration changed with time. Since defect tends to react with each other, I also included a reaction term in the second law.  This term can be calculated by mass action relations. The reaction rate can be estimated by a simple kinetic approximation. And we assume all the reactions are diffusion limited instead of barrier limited. So delta E is equal to 0.</a:t>
            </a:r>
          </a:p>
        </p:txBody>
      </p:sp>
      <p:sp>
        <p:nvSpPr>
          <p:cNvPr id="4" name="Slide Number Placeholder 3"/>
          <p:cNvSpPr>
            <a:spLocks noGrp="1"/>
          </p:cNvSpPr>
          <p:nvPr>
            <p:ph type="sldNum" sz="quarter" idx="5"/>
          </p:nvPr>
        </p:nvSpPr>
        <p:spPr/>
        <p:txBody>
          <a:bodyPr/>
          <a:lstStyle/>
          <a:p>
            <a:fld id="{70700DEB-F3F0-40B0-9DED-04C1B139E7BC}" type="slidenum">
              <a:rPr lang="en-US" smtClean="0"/>
              <a:t>7</a:t>
            </a:fld>
            <a:endParaRPr lang="en-US"/>
          </a:p>
        </p:txBody>
      </p:sp>
    </p:spTree>
    <p:extLst>
      <p:ext uri="{BB962C8B-B14F-4D97-AF65-F5344CB8AC3E}">
        <p14:creationId xmlns:p14="http://schemas.microsoft.com/office/powerpoint/2010/main" val="279870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table listed all the reactions I currently have in the continuum model. R1-R8. It includes ionization reactions, complex formation reactions, group III exchange on copper and group III sublattices, and Frenkel pair reactions</a:t>
            </a:r>
          </a:p>
          <a:p>
            <a:r>
              <a:rPr lang="en-US" dirty="0"/>
              <a:t>We think that in CIGS alloy, the formation energy data is dependent on GGI ratio and can be linearly interpreted. That’s why the formation energy here is a linear equation. </a:t>
            </a:r>
          </a:p>
        </p:txBody>
      </p:sp>
      <p:sp>
        <p:nvSpPr>
          <p:cNvPr id="4" name="Slide Number Placeholder 3"/>
          <p:cNvSpPr>
            <a:spLocks noGrp="1"/>
          </p:cNvSpPr>
          <p:nvPr>
            <p:ph type="sldNum" sz="quarter" idx="5"/>
          </p:nvPr>
        </p:nvSpPr>
        <p:spPr/>
        <p:txBody>
          <a:bodyPr/>
          <a:lstStyle/>
          <a:p>
            <a:fld id="{70700DEB-F3F0-40B0-9DED-04C1B139E7BC}" type="slidenum">
              <a:rPr lang="en-US" smtClean="0"/>
              <a:t>8</a:t>
            </a:fld>
            <a:endParaRPr lang="en-US"/>
          </a:p>
        </p:txBody>
      </p:sp>
    </p:spTree>
    <p:extLst>
      <p:ext uri="{BB962C8B-B14F-4D97-AF65-F5344CB8AC3E}">
        <p14:creationId xmlns:p14="http://schemas.microsoft.com/office/powerpoint/2010/main" val="292750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tested this model on an experiment paper, in which indium tracer is put onto the top of CIGS layer and diffuse into the bulk. Since there are little group III vacancy sites available in the bulk, we assign the indium tracer on the copper sublattice, and perform this simulation. The first two image shows the experiment data points and the non-linear fitting curve in the paper(left one is normal scale, and second one is log scale), and below is the </a:t>
            </a:r>
            <a:r>
              <a:rPr lang="en-US" dirty="0" err="1"/>
              <a:t>continnum</a:t>
            </a:r>
            <a:r>
              <a:rPr lang="en-US" dirty="0"/>
              <a:t> model. I also compared the model with other data in the paper under different temperature. The results are still quite consistent.</a:t>
            </a:r>
          </a:p>
        </p:txBody>
      </p:sp>
      <p:sp>
        <p:nvSpPr>
          <p:cNvPr id="4" name="Slide Number Placeholder 3"/>
          <p:cNvSpPr>
            <a:spLocks noGrp="1"/>
          </p:cNvSpPr>
          <p:nvPr>
            <p:ph type="sldNum" sz="quarter" idx="5"/>
          </p:nvPr>
        </p:nvSpPr>
        <p:spPr/>
        <p:txBody>
          <a:bodyPr/>
          <a:lstStyle/>
          <a:p>
            <a:fld id="{70700DEB-F3F0-40B0-9DED-04C1B139E7BC}" type="slidenum">
              <a:rPr lang="en-US" smtClean="0"/>
              <a:t>9</a:t>
            </a:fld>
            <a:endParaRPr lang="en-US"/>
          </a:p>
        </p:txBody>
      </p:sp>
    </p:spTree>
    <p:extLst>
      <p:ext uri="{BB962C8B-B14F-4D97-AF65-F5344CB8AC3E}">
        <p14:creationId xmlns:p14="http://schemas.microsoft.com/office/powerpoint/2010/main" val="570068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pic>
        <p:nvPicPr>
          <p:cNvPr id="2" name="Picture 1"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79824"/>
            <a:ext cx="6972300" cy="2641756"/>
          </a:xfrm>
          <a:prstGeom prst="rect">
            <a:avLst/>
          </a:prstGeom>
        </p:spPr>
        <p:txBody>
          <a:bodyPr anchor="b"/>
          <a:lstStyle>
            <a:lvl1pPr algn="l">
              <a:defRPr sz="5000" b="1" i="0">
                <a:solidFill>
                  <a:schemeClr val="tx2"/>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7E38-3B87-45A6-8A95-FA9BDB8640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8A9F0-7C47-4884-BF70-3F45F30BF390}"/>
              </a:ext>
            </a:extLst>
          </p:cNvPr>
          <p:cNvSpPr>
            <a:spLocks noGrp="1"/>
          </p:cNvSpPr>
          <p:nvPr>
            <p:ph type="dt" sz="half" idx="10"/>
          </p:nvPr>
        </p:nvSpPr>
        <p:spPr/>
        <p:txBody>
          <a:bodyPr/>
          <a:lstStyle/>
          <a:p>
            <a:fld id="{34AFB619-05C8-4EF5-866F-A8B7B1895E2A}" type="datetimeFigureOut">
              <a:rPr lang="en-US" smtClean="0"/>
              <a:t>7/1/2021</a:t>
            </a:fld>
            <a:endParaRPr lang="en-US"/>
          </a:p>
        </p:txBody>
      </p:sp>
      <p:sp>
        <p:nvSpPr>
          <p:cNvPr id="4" name="Footer Placeholder 3">
            <a:extLst>
              <a:ext uri="{FF2B5EF4-FFF2-40B4-BE49-F238E27FC236}">
                <a16:creationId xmlns:a16="http://schemas.microsoft.com/office/drawing/2014/main" id="{6ACFD7E9-647F-4C30-9B52-469A5C412A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40FA3-02C5-4752-BA6A-2B2643F5E979}"/>
              </a:ext>
            </a:extLst>
          </p:cNvPr>
          <p:cNvSpPr>
            <a:spLocks noGrp="1"/>
          </p:cNvSpPr>
          <p:nvPr>
            <p:ph type="sldNum" sz="quarter" idx="12"/>
          </p:nvPr>
        </p:nvSpPr>
        <p:spPr/>
        <p:txBody>
          <a:bodyPr/>
          <a:lstStyle/>
          <a:p>
            <a:fld id="{6861CD2F-196E-4E99-AEB1-4202C071AD64}" type="slidenum">
              <a:rPr lang="en-US" smtClean="0"/>
              <a:t>‹#›</a:t>
            </a:fld>
            <a:endParaRPr lang="en-US"/>
          </a:p>
        </p:txBody>
      </p:sp>
    </p:spTree>
    <p:extLst>
      <p:ext uri="{BB962C8B-B14F-4D97-AF65-F5344CB8AC3E}">
        <p14:creationId xmlns:p14="http://schemas.microsoft.com/office/powerpoint/2010/main" val="173320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FFFFF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 24 PT.)</a:t>
            </a:r>
          </a:p>
        </p:txBody>
      </p:sp>
      <p:pic>
        <p:nvPicPr>
          <p:cNvPr id="7" name="Picture 6"/>
          <p:cNvPicPr>
            <a:picLocks noChangeAspect="1"/>
          </p:cNvPicPr>
          <p:nvPr userDrawn="1"/>
        </p:nvPicPr>
        <p:blipFill>
          <a:blip r:embed="rId2"/>
          <a:stretch>
            <a:fillRect/>
          </a:stretch>
        </p:blipFill>
        <p:spPr>
          <a:xfrm>
            <a:off x="6248401" y="6354234"/>
            <a:ext cx="2540000" cy="266700"/>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7" y="365069"/>
            <a:ext cx="8184662" cy="998440"/>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064505"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4B2E8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67124"/>
            <a:ext cx="6972300" cy="2641756"/>
          </a:xfrm>
          <a:prstGeom prst="rect">
            <a:avLst/>
          </a:prstGeom>
        </p:spPr>
        <p:txBody>
          <a:bodyPr anchor="b"/>
          <a:lstStyle>
            <a:lvl1pPr algn="l">
              <a:defRPr sz="5000" b="1" i="0">
                <a:solidFill>
                  <a:srgbClr val="4B2E83"/>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339719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5" y="6487457"/>
            <a:ext cx="2425295" cy="163374"/>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4663" cy="991998"/>
          </a:xfrm>
          <a:prstGeom prst="rect">
            <a:avLst/>
          </a:prstGeom>
        </p:spPr>
        <p:txBody>
          <a:bodyPr anchor="b"/>
          <a:lstStyle>
            <a:lvl1pPr algn="l">
              <a:defRPr sz="3000" b="1" i="0">
                <a:solidFill>
                  <a:srgbClr val="4B2E83"/>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07287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375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7" name="Picture 6"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05" y="6487457"/>
            <a:ext cx="2425295" cy="163374"/>
          </a:xfrm>
          <a:prstGeom prst="rect">
            <a:avLst/>
          </a:prstGeom>
        </p:spPr>
      </p:pic>
      <p:pic>
        <p:nvPicPr>
          <p:cNvPr id="6" name="Picture 5"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26AC0-9BFF-49CD-97A3-69D0D002913A}"/>
              </a:ext>
            </a:extLst>
          </p:cNvPr>
          <p:cNvSpPr>
            <a:spLocks noGrp="1"/>
          </p:cNvSpPr>
          <p:nvPr>
            <p:ph type="dt" sz="half" idx="10"/>
          </p:nvPr>
        </p:nvSpPr>
        <p:spPr/>
        <p:txBody>
          <a:bodyPr/>
          <a:lstStyle/>
          <a:p>
            <a:fld id="{34AFB619-05C8-4EF5-866F-A8B7B1895E2A}" type="datetimeFigureOut">
              <a:rPr lang="en-US" smtClean="0"/>
              <a:t>7/1/2021</a:t>
            </a:fld>
            <a:endParaRPr lang="en-US"/>
          </a:p>
        </p:txBody>
      </p:sp>
      <p:sp>
        <p:nvSpPr>
          <p:cNvPr id="3" name="Footer Placeholder 2">
            <a:extLst>
              <a:ext uri="{FF2B5EF4-FFF2-40B4-BE49-F238E27FC236}">
                <a16:creationId xmlns:a16="http://schemas.microsoft.com/office/drawing/2014/main" id="{A4A33DB1-DF8A-40D2-AB8A-F9EA069AA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405D94-13EB-49F3-8C17-B04C5986CCD8}"/>
              </a:ext>
            </a:extLst>
          </p:cNvPr>
          <p:cNvSpPr>
            <a:spLocks noGrp="1"/>
          </p:cNvSpPr>
          <p:nvPr>
            <p:ph type="sldNum" sz="quarter" idx="12"/>
          </p:nvPr>
        </p:nvSpPr>
        <p:spPr/>
        <p:txBody>
          <a:bodyPr/>
          <a:lstStyle/>
          <a:p>
            <a:fld id="{6861CD2F-196E-4E99-AEB1-4202C071AD64}" type="slidenum">
              <a:rPr lang="en-US" smtClean="0"/>
              <a:t>‹#›</a:t>
            </a:fld>
            <a:endParaRPr lang="en-US"/>
          </a:p>
        </p:txBody>
      </p:sp>
    </p:spTree>
    <p:extLst>
      <p:ext uri="{BB962C8B-B14F-4D97-AF65-F5344CB8AC3E}">
        <p14:creationId xmlns:p14="http://schemas.microsoft.com/office/powerpoint/2010/main" val="600228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B2E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notesSlide" Target="../notesSlides/notesSlide1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emf"/><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837" y="2767833"/>
            <a:ext cx="6972300" cy="849780"/>
          </a:xfrm>
        </p:spPr>
        <p:txBody>
          <a:bodyPr/>
          <a:lstStyle/>
          <a:p>
            <a:r>
              <a:rPr lang="en-US" sz="3600" dirty="0"/>
              <a:t>Coupled process and device modeling of Cu(</a:t>
            </a:r>
            <a:r>
              <a:rPr lang="en-US" sz="3600" dirty="0" err="1"/>
              <a:t>In,Ga</a:t>
            </a:r>
            <a:r>
              <a:rPr lang="en-US" sz="3600" dirty="0"/>
              <a:t>)Se</a:t>
            </a:r>
            <a:r>
              <a:rPr lang="en-US" sz="3600" baseline="-25000" dirty="0"/>
              <a:t>2</a:t>
            </a:r>
            <a:r>
              <a:rPr lang="en-US" sz="3600" dirty="0"/>
              <a:t> solar cells</a:t>
            </a:r>
          </a:p>
        </p:txBody>
      </p:sp>
      <p:sp>
        <p:nvSpPr>
          <p:cNvPr id="2" name="TextBox 1">
            <a:extLst>
              <a:ext uri="{FF2B5EF4-FFF2-40B4-BE49-F238E27FC236}">
                <a16:creationId xmlns:a16="http://schemas.microsoft.com/office/drawing/2014/main" id="{66BF2D18-7A58-4634-A82E-7733D8B1C24A}"/>
              </a:ext>
            </a:extLst>
          </p:cNvPr>
          <p:cNvSpPr txBox="1"/>
          <p:nvPr/>
        </p:nvSpPr>
        <p:spPr>
          <a:xfrm>
            <a:off x="838200" y="4308988"/>
            <a:ext cx="7090724" cy="707886"/>
          </a:xfrm>
          <a:prstGeom prst="rect">
            <a:avLst/>
          </a:prstGeom>
          <a:noFill/>
        </p:spPr>
        <p:txBody>
          <a:bodyPr wrap="none" rtlCol="0">
            <a:spAutoFit/>
          </a:bodyPr>
          <a:lstStyle/>
          <a:p>
            <a:r>
              <a:rPr lang="en-US" sz="2000" b="1" dirty="0">
                <a:solidFill>
                  <a:schemeClr val="tx2"/>
                </a:solidFill>
                <a:latin typeface="Encode Sans Normal Black"/>
              </a:rPr>
              <a:t>Xiaofeng Xiang, David </a:t>
            </a:r>
            <a:r>
              <a:rPr lang="en-US" sz="2000" b="1" dirty="0" err="1">
                <a:solidFill>
                  <a:schemeClr val="tx2"/>
                </a:solidFill>
                <a:latin typeface="Encode Sans Normal Black"/>
              </a:rPr>
              <a:t>E.Sommer</a:t>
            </a:r>
            <a:r>
              <a:rPr lang="en-US" sz="2000" b="1" dirty="0">
                <a:solidFill>
                  <a:schemeClr val="tx2"/>
                </a:solidFill>
                <a:latin typeface="Encode Sans Normal Black"/>
              </a:rPr>
              <a:t>, Aaron </a:t>
            </a:r>
            <a:r>
              <a:rPr lang="en-US" sz="2000" b="1" dirty="0" err="1">
                <a:solidFill>
                  <a:schemeClr val="tx2"/>
                </a:solidFill>
                <a:latin typeface="Encode Sans Normal Black"/>
              </a:rPr>
              <a:t>Gehrke</a:t>
            </a:r>
            <a:r>
              <a:rPr lang="en-US" sz="2000" b="1" dirty="0">
                <a:solidFill>
                  <a:schemeClr val="tx2"/>
                </a:solidFill>
                <a:latin typeface="Encode Sans Normal Black"/>
              </a:rPr>
              <a:t>, Scott </a:t>
            </a:r>
            <a:r>
              <a:rPr lang="en-US" sz="2000" b="1">
                <a:solidFill>
                  <a:schemeClr val="tx2"/>
                </a:solidFill>
                <a:latin typeface="Encode Sans Normal Black"/>
              </a:rPr>
              <a:t>T.Dunham </a:t>
            </a:r>
            <a:endParaRPr lang="en-US" sz="2000" b="1" dirty="0">
              <a:solidFill>
                <a:schemeClr val="tx2"/>
              </a:solidFill>
              <a:latin typeface="Encode Sans Normal Black"/>
            </a:endParaRPr>
          </a:p>
          <a:p>
            <a:r>
              <a:rPr lang="en-US" sz="2000" b="1" dirty="0">
                <a:solidFill>
                  <a:schemeClr val="tx2"/>
                </a:solidFill>
                <a:latin typeface="Encode Sans Normal Black"/>
              </a:rPr>
              <a:t>University of Washington, Seattle, WA</a:t>
            </a:r>
          </a:p>
        </p:txBody>
      </p:sp>
      <p:pic>
        <p:nvPicPr>
          <p:cNvPr id="6" name="Audio 5">
            <a:hlinkClick r:id="" action="ppaction://media"/>
            <a:extLst>
              <a:ext uri="{FF2B5EF4-FFF2-40B4-BE49-F238E27FC236}">
                <a16:creationId xmlns:a16="http://schemas.microsoft.com/office/drawing/2014/main" id="{502A180E-AC0A-4B20-A177-14F392E08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13477580"/>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B016-F746-4A45-83C7-6A4D06642C28}"/>
              </a:ext>
            </a:extLst>
          </p:cNvPr>
          <p:cNvSpPr>
            <a:spLocks noGrp="1"/>
          </p:cNvSpPr>
          <p:nvPr>
            <p:ph type="title"/>
          </p:nvPr>
        </p:nvSpPr>
        <p:spPr>
          <a:xfrm>
            <a:off x="178338" y="155789"/>
            <a:ext cx="8183759" cy="991998"/>
          </a:xfrm>
        </p:spPr>
        <p:txBody>
          <a:bodyPr>
            <a:normAutofit/>
          </a:bodyPr>
          <a:lstStyle/>
          <a:p>
            <a:pPr algn="l"/>
            <a:r>
              <a:rPr lang="en-US" sz="2700" b="1" dirty="0"/>
              <a:t>Cooling Process</a:t>
            </a:r>
          </a:p>
        </p:txBody>
      </p:sp>
      <p:graphicFrame>
        <p:nvGraphicFramePr>
          <p:cNvPr id="3" name="Table 3">
            <a:extLst>
              <a:ext uri="{FF2B5EF4-FFF2-40B4-BE49-F238E27FC236}">
                <a16:creationId xmlns:a16="http://schemas.microsoft.com/office/drawing/2014/main" id="{DB1C5D18-53F3-4382-A915-EA831272C339}"/>
              </a:ext>
            </a:extLst>
          </p:cNvPr>
          <p:cNvGraphicFramePr>
            <a:graphicFrameLocks noGrp="1"/>
          </p:cNvGraphicFramePr>
          <p:nvPr>
            <p:extLst>
              <p:ext uri="{D42A27DB-BD31-4B8C-83A1-F6EECF244321}">
                <p14:modId xmlns:p14="http://schemas.microsoft.com/office/powerpoint/2010/main" val="3123188590"/>
              </p:ext>
            </p:extLst>
          </p:nvPr>
        </p:nvGraphicFramePr>
        <p:xfrm>
          <a:off x="116230" y="2264908"/>
          <a:ext cx="4411981" cy="720937"/>
        </p:xfrm>
        <a:graphic>
          <a:graphicData uri="http://schemas.openxmlformats.org/drawingml/2006/table">
            <a:tbl>
              <a:tblPr firstRow="1" bandRow="1">
                <a:tableStyleId>{5940675A-B579-460E-94D1-54222C63F5DA}</a:tableStyleId>
              </a:tblPr>
              <a:tblGrid>
                <a:gridCol w="977922">
                  <a:extLst>
                    <a:ext uri="{9D8B030D-6E8A-4147-A177-3AD203B41FA5}">
                      <a16:colId xmlns:a16="http://schemas.microsoft.com/office/drawing/2014/main" val="4268157965"/>
                    </a:ext>
                  </a:extLst>
                </a:gridCol>
                <a:gridCol w="934879">
                  <a:extLst>
                    <a:ext uri="{9D8B030D-6E8A-4147-A177-3AD203B41FA5}">
                      <a16:colId xmlns:a16="http://schemas.microsoft.com/office/drawing/2014/main" val="4069205359"/>
                    </a:ext>
                  </a:extLst>
                </a:gridCol>
                <a:gridCol w="805293">
                  <a:extLst>
                    <a:ext uri="{9D8B030D-6E8A-4147-A177-3AD203B41FA5}">
                      <a16:colId xmlns:a16="http://schemas.microsoft.com/office/drawing/2014/main" val="3953669493"/>
                    </a:ext>
                  </a:extLst>
                </a:gridCol>
                <a:gridCol w="811490">
                  <a:extLst>
                    <a:ext uri="{9D8B030D-6E8A-4147-A177-3AD203B41FA5}">
                      <a16:colId xmlns:a16="http://schemas.microsoft.com/office/drawing/2014/main" val="1398209684"/>
                    </a:ext>
                  </a:extLst>
                </a:gridCol>
                <a:gridCol w="882397">
                  <a:extLst>
                    <a:ext uri="{9D8B030D-6E8A-4147-A177-3AD203B41FA5}">
                      <a16:colId xmlns:a16="http://schemas.microsoft.com/office/drawing/2014/main" val="1009778533"/>
                    </a:ext>
                  </a:extLst>
                </a:gridCol>
              </a:tblGrid>
              <a:tr h="317077">
                <a:tc>
                  <a:txBody>
                    <a:bodyPr/>
                    <a:lstStyle/>
                    <a:p>
                      <a:pPr algn="ctr"/>
                      <a:endParaRPr lang="en-US" sz="1400" dirty="0"/>
                    </a:p>
                  </a:txBody>
                  <a:tcPr marL="68580" marR="68580" marT="34290" marB="34290"/>
                </a:tc>
                <a:tc>
                  <a:txBody>
                    <a:bodyPr/>
                    <a:lstStyle/>
                    <a:p>
                      <a:pPr algn="ctr"/>
                      <a:r>
                        <a:rPr lang="en-US" sz="1100" dirty="0" err="1"/>
                        <a:t>In_cu</a:t>
                      </a:r>
                      <a:r>
                        <a:rPr lang="en-US" sz="1100" dirty="0"/>
                        <a:t> (+2)</a:t>
                      </a:r>
                    </a:p>
                  </a:txBody>
                  <a:tcPr marL="68580" marR="68580" marT="34290" marB="34290"/>
                </a:tc>
                <a:tc>
                  <a:txBody>
                    <a:bodyPr/>
                    <a:lstStyle/>
                    <a:p>
                      <a:pPr algn="ctr"/>
                      <a:r>
                        <a:rPr lang="en-US" sz="1100" dirty="0" err="1"/>
                        <a:t>Ga_cu</a:t>
                      </a:r>
                      <a:r>
                        <a:rPr lang="en-US" sz="1100" dirty="0"/>
                        <a:t> (+2)</a:t>
                      </a:r>
                    </a:p>
                  </a:txBody>
                  <a:tcPr marL="68580" marR="68580" marT="34290" marB="34290"/>
                </a:tc>
                <a:tc>
                  <a:txBody>
                    <a:bodyPr/>
                    <a:lstStyle/>
                    <a:p>
                      <a:pPr algn="ctr"/>
                      <a:r>
                        <a:rPr lang="en-US" sz="1100" dirty="0" err="1"/>
                        <a:t>Cu_III</a:t>
                      </a:r>
                      <a:r>
                        <a:rPr lang="en-US" sz="1100" dirty="0"/>
                        <a:t> (0)</a:t>
                      </a:r>
                    </a:p>
                  </a:txBody>
                  <a:tcPr marL="68580" marR="68580" marT="34290" marB="34290"/>
                </a:tc>
                <a:tc>
                  <a:txBody>
                    <a:bodyPr/>
                    <a:lstStyle/>
                    <a:p>
                      <a:pPr algn="ctr"/>
                      <a:r>
                        <a:rPr lang="en-US" sz="1100" dirty="0" err="1"/>
                        <a:t>Vcu_Vse</a:t>
                      </a:r>
                      <a:r>
                        <a:rPr lang="en-US" sz="1100" dirty="0"/>
                        <a:t> (+1)</a:t>
                      </a:r>
                    </a:p>
                  </a:txBody>
                  <a:tcPr marL="68580" marR="68580" marT="34290" marB="34290"/>
                </a:tc>
                <a:extLst>
                  <a:ext uri="{0D108BD9-81ED-4DB2-BD59-A6C34878D82A}">
                    <a16:rowId xmlns:a16="http://schemas.microsoft.com/office/drawing/2014/main" val="3434237701"/>
                  </a:ext>
                </a:extLst>
              </a:tr>
              <a:tr h="377474">
                <a:tc>
                  <a:txBody>
                    <a:bodyPr/>
                    <a:lstStyle/>
                    <a:p>
                      <a:pPr algn="ctr"/>
                      <a:r>
                        <a:rPr lang="en-US" sz="1100" dirty="0"/>
                        <a:t>Concentration(cm</a:t>
                      </a:r>
                      <a:r>
                        <a:rPr lang="en-US" sz="1100" baseline="30000" dirty="0"/>
                        <a:t>-3</a:t>
                      </a:r>
                      <a:r>
                        <a:rPr lang="en-US" sz="1100" dirty="0"/>
                        <a:t>)</a:t>
                      </a:r>
                    </a:p>
                  </a:txBody>
                  <a:tcPr marL="68580" marR="68580" marT="34290" marB="34290"/>
                </a:tc>
                <a:tc>
                  <a:txBody>
                    <a:bodyPr/>
                    <a:lstStyle/>
                    <a:p>
                      <a:pPr algn="ctr"/>
                      <a:r>
                        <a:rPr lang="en-US" sz="1100" dirty="0"/>
                        <a:t>1.99e19</a:t>
                      </a:r>
                    </a:p>
                  </a:txBody>
                  <a:tcPr marL="68580" marR="68580" marT="34290" marB="34290" anchor="ctr"/>
                </a:tc>
                <a:tc>
                  <a:txBody>
                    <a:bodyPr/>
                    <a:lstStyle/>
                    <a:p>
                      <a:pPr algn="ctr"/>
                      <a:r>
                        <a:rPr lang="en-US" sz="1100" dirty="0"/>
                        <a:t>2.48e18</a:t>
                      </a:r>
                    </a:p>
                  </a:txBody>
                  <a:tcPr marL="68580" marR="68580" marT="34290" marB="34290" anchor="ctr"/>
                </a:tc>
                <a:tc>
                  <a:txBody>
                    <a:bodyPr/>
                    <a:lstStyle/>
                    <a:p>
                      <a:pPr algn="ctr"/>
                      <a:r>
                        <a:rPr lang="en-US" sz="1100" dirty="0"/>
                        <a:t>9.19e17</a:t>
                      </a:r>
                    </a:p>
                  </a:txBody>
                  <a:tcPr marL="68580" marR="68580" marT="34290" marB="34290" anchor="ctr"/>
                </a:tc>
                <a:tc>
                  <a:txBody>
                    <a:bodyPr/>
                    <a:lstStyle/>
                    <a:p>
                      <a:pPr algn="ctr"/>
                      <a:r>
                        <a:rPr lang="en-US" sz="1100" dirty="0"/>
                        <a:t>8.53e13</a:t>
                      </a:r>
                    </a:p>
                  </a:txBody>
                  <a:tcPr marL="68580" marR="68580" marT="34290" marB="34290" anchor="ctr"/>
                </a:tc>
                <a:extLst>
                  <a:ext uri="{0D108BD9-81ED-4DB2-BD59-A6C34878D82A}">
                    <a16:rowId xmlns:a16="http://schemas.microsoft.com/office/drawing/2014/main" val="3268224904"/>
                  </a:ext>
                </a:extLst>
              </a:tr>
            </a:tbl>
          </a:graphicData>
        </a:graphic>
      </p:graphicFrame>
      <p:sp>
        <p:nvSpPr>
          <p:cNvPr id="5" name="TextBox 4">
            <a:extLst>
              <a:ext uri="{FF2B5EF4-FFF2-40B4-BE49-F238E27FC236}">
                <a16:creationId xmlns:a16="http://schemas.microsoft.com/office/drawing/2014/main" id="{7D47C848-E188-4734-A9A5-B2C5DC488FC0}"/>
              </a:ext>
            </a:extLst>
          </p:cNvPr>
          <p:cNvSpPr txBox="1"/>
          <p:nvPr/>
        </p:nvSpPr>
        <p:spPr>
          <a:xfrm>
            <a:off x="100880" y="1661758"/>
            <a:ext cx="4605300" cy="461665"/>
          </a:xfrm>
          <a:prstGeom prst="rect">
            <a:avLst/>
          </a:prstGeom>
          <a:noFill/>
        </p:spPr>
        <p:txBody>
          <a:bodyPr wrap="none" rtlCol="0">
            <a:spAutoFit/>
          </a:bodyPr>
          <a:lstStyle/>
          <a:p>
            <a:r>
              <a:rPr lang="en-US" sz="1200" dirty="0"/>
              <a:t>CGI: 0.85, GGI: 0.35, </a:t>
            </a:r>
            <a:r>
              <a:rPr lang="en-US" sz="1200" dirty="0" err="1"/>
              <a:t>SeM</a:t>
            </a:r>
            <a:r>
              <a:rPr lang="en-US" sz="1200" dirty="0"/>
              <a:t>: 1.01, T: 873K (initial), </a:t>
            </a:r>
            <a:r>
              <a:rPr lang="en-US" sz="1200" dirty="0" err="1"/>
              <a:t>Ef</a:t>
            </a:r>
            <a:r>
              <a:rPr lang="en-US" sz="1200" dirty="0"/>
              <a:t> - </a:t>
            </a:r>
            <a:r>
              <a:rPr lang="en-US" sz="1200" dirty="0" err="1"/>
              <a:t>Ev</a:t>
            </a:r>
            <a:r>
              <a:rPr lang="en-US" sz="1200" dirty="0"/>
              <a:t>: 0.09</a:t>
            </a:r>
          </a:p>
          <a:p>
            <a:r>
              <a:rPr lang="en-US" sz="1200" dirty="0"/>
              <a:t>(calculated via Compositionally Constrained Thermodynamics (CCT)</a:t>
            </a:r>
            <a:r>
              <a:rPr lang="en-US" sz="1200" baseline="30000" dirty="0"/>
              <a:t>[3]</a:t>
            </a:r>
            <a:r>
              <a:rPr lang="en-US" sz="1200" dirty="0"/>
              <a:t>)</a:t>
            </a:r>
          </a:p>
        </p:txBody>
      </p:sp>
      <p:sp>
        <p:nvSpPr>
          <p:cNvPr id="7" name="TextBox 6">
            <a:extLst>
              <a:ext uri="{FF2B5EF4-FFF2-40B4-BE49-F238E27FC236}">
                <a16:creationId xmlns:a16="http://schemas.microsoft.com/office/drawing/2014/main" id="{7C68E1D0-95D7-4FBB-91DF-A6854B8884CD}"/>
              </a:ext>
            </a:extLst>
          </p:cNvPr>
          <p:cNvSpPr txBox="1"/>
          <p:nvPr/>
        </p:nvSpPr>
        <p:spPr>
          <a:xfrm>
            <a:off x="4706180" y="1846424"/>
            <a:ext cx="4323941" cy="276999"/>
          </a:xfrm>
          <a:prstGeom prst="rect">
            <a:avLst/>
          </a:prstGeom>
          <a:noFill/>
        </p:spPr>
        <p:txBody>
          <a:bodyPr wrap="none" rtlCol="0">
            <a:spAutoFit/>
          </a:bodyPr>
          <a:lstStyle/>
          <a:p>
            <a:r>
              <a:rPr lang="en-US" sz="1200" dirty="0"/>
              <a:t>CGI: 0.85, GGI: 0.35, </a:t>
            </a:r>
            <a:r>
              <a:rPr lang="en-US" sz="1200" dirty="0" err="1"/>
              <a:t>SeM</a:t>
            </a:r>
            <a:r>
              <a:rPr lang="en-US" sz="1200" dirty="0"/>
              <a:t>: 1.01, T: 300K (cooling, ramp= -0.1C/min)</a:t>
            </a:r>
          </a:p>
        </p:txBody>
      </p:sp>
      <p:graphicFrame>
        <p:nvGraphicFramePr>
          <p:cNvPr id="13" name="Table 3">
            <a:extLst>
              <a:ext uri="{FF2B5EF4-FFF2-40B4-BE49-F238E27FC236}">
                <a16:creationId xmlns:a16="http://schemas.microsoft.com/office/drawing/2014/main" id="{1FBB9AA3-3E3F-4293-AA55-8DE3FD217C60}"/>
              </a:ext>
            </a:extLst>
          </p:cNvPr>
          <p:cNvGraphicFramePr>
            <a:graphicFrameLocks noGrp="1"/>
          </p:cNvGraphicFramePr>
          <p:nvPr>
            <p:extLst>
              <p:ext uri="{D42A27DB-BD31-4B8C-83A1-F6EECF244321}">
                <p14:modId xmlns:p14="http://schemas.microsoft.com/office/powerpoint/2010/main" val="1200420461"/>
              </p:ext>
            </p:extLst>
          </p:nvPr>
        </p:nvGraphicFramePr>
        <p:xfrm>
          <a:off x="4732021" y="2264909"/>
          <a:ext cx="4411979" cy="685800"/>
        </p:xfrm>
        <a:graphic>
          <a:graphicData uri="http://schemas.openxmlformats.org/drawingml/2006/table">
            <a:tbl>
              <a:tblPr firstRow="1" bandRow="1">
                <a:tableStyleId>{5940675A-B579-460E-94D1-54222C63F5DA}</a:tableStyleId>
              </a:tblPr>
              <a:tblGrid>
                <a:gridCol w="984258">
                  <a:extLst>
                    <a:ext uri="{9D8B030D-6E8A-4147-A177-3AD203B41FA5}">
                      <a16:colId xmlns:a16="http://schemas.microsoft.com/office/drawing/2014/main" val="4268157965"/>
                    </a:ext>
                  </a:extLst>
                </a:gridCol>
                <a:gridCol w="813358">
                  <a:extLst>
                    <a:ext uri="{9D8B030D-6E8A-4147-A177-3AD203B41FA5}">
                      <a16:colId xmlns:a16="http://schemas.microsoft.com/office/drawing/2014/main" val="4069205359"/>
                    </a:ext>
                  </a:extLst>
                </a:gridCol>
                <a:gridCol w="849571">
                  <a:extLst>
                    <a:ext uri="{9D8B030D-6E8A-4147-A177-3AD203B41FA5}">
                      <a16:colId xmlns:a16="http://schemas.microsoft.com/office/drawing/2014/main" val="3953669493"/>
                    </a:ext>
                  </a:extLst>
                </a:gridCol>
                <a:gridCol w="882396">
                  <a:extLst>
                    <a:ext uri="{9D8B030D-6E8A-4147-A177-3AD203B41FA5}">
                      <a16:colId xmlns:a16="http://schemas.microsoft.com/office/drawing/2014/main" val="1398209684"/>
                    </a:ext>
                  </a:extLst>
                </a:gridCol>
                <a:gridCol w="882396">
                  <a:extLst>
                    <a:ext uri="{9D8B030D-6E8A-4147-A177-3AD203B41FA5}">
                      <a16:colId xmlns:a16="http://schemas.microsoft.com/office/drawing/2014/main" val="1009778533"/>
                    </a:ext>
                  </a:extLst>
                </a:gridCol>
              </a:tblGrid>
              <a:tr h="261891">
                <a:tc>
                  <a:txBody>
                    <a:bodyPr/>
                    <a:lstStyle/>
                    <a:p>
                      <a:pPr algn="ctr"/>
                      <a:endParaRPr lang="en-US" sz="1400" dirty="0"/>
                    </a:p>
                  </a:txBody>
                  <a:tcPr marL="68580" marR="68580" marT="34290" marB="34290"/>
                </a:tc>
                <a:tc>
                  <a:txBody>
                    <a:bodyPr/>
                    <a:lstStyle/>
                    <a:p>
                      <a:pPr algn="ctr"/>
                      <a:r>
                        <a:rPr lang="en-US" sz="1100" dirty="0" err="1"/>
                        <a:t>In_cu</a:t>
                      </a:r>
                      <a:r>
                        <a:rPr lang="en-US" sz="1100" dirty="0"/>
                        <a:t> (+2)</a:t>
                      </a:r>
                    </a:p>
                  </a:txBody>
                  <a:tcPr marL="68580" marR="68580" marT="34290" marB="34290"/>
                </a:tc>
                <a:tc>
                  <a:txBody>
                    <a:bodyPr/>
                    <a:lstStyle/>
                    <a:p>
                      <a:pPr algn="ctr"/>
                      <a:r>
                        <a:rPr lang="en-US" sz="1100" dirty="0" err="1"/>
                        <a:t>Ga_cu</a:t>
                      </a:r>
                      <a:r>
                        <a:rPr lang="en-US" sz="1100" dirty="0"/>
                        <a:t> (+2)</a:t>
                      </a:r>
                    </a:p>
                  </a:txBody>
                  <a:tcPr marL="68580" marR="68580" marT="34290" marB="34290"/>
                </a:tc>
                <a:tc>
                  <a:txBody>
                    <a:bodyPr/>
                    <a:lstStyle/>
                    <a:p>
                      <a:pPr algn="ctr"/>
                      <a:r>
                        <a:rPr lang="en-US" sz="1100" dirty="0" err="1"/>
                        <a:t>Cu_III</a:t>
                      </a:r>
                      <a:r>
                        <a:rPr lang="en-US" sz="1100" dirty="0"/>
                        <a:t> (0)</a:t>
                      </a:r>
                    </a:p>
                  </a:txBody>
                  <a:tcPr marL="68580" marR="68580" marT="34290" marB="34290"/>
                </a:tc>
                <a:tc>
                  <a:txBody>
                    <a:bodyPr/>
                    <a:lstStyle/>
                    <a:p>
                      <a:pPr algn="ctr"/>
                      <a:r>
                        <a:rPr lang="en-US" sz="1100" dirty="0" err="1"/>
                        <a:t>Vcu_Vse</a:t>
                      </a:r>
                      <a:r>
                        <a:rPr lang="en-US" sz="1100" dirty="0"/>
                        <a:t> (+1)</a:t>
                      </a:r>
                    </a:p>
                  </a:txBody>
                  <a:tcPr marL="68580" marR="68580" marT="34290" marB="34290"/>
                </a:tc>
                <a:extLst>
                  <a:ext uri="{0D108BD9-81ED-4DB2-BD59-A6C34878D82A}">
                    <a16:rowId xmlns:a16="http://schemas.microsoft.com/office/drawing/2014/main" val="3434237701"/>
                  </a:ext>
                </a:extLst>
              </a:tr>
              <a:tr h="388620">
                <a:tc>
                  <a:txBody>
                    <a:bodyPr/>
                    <a:lstStyle/>
                    <a:p>
                      <a:pPr algn="ctr"/>
                      <a:r>
                        <a:rPr lang="en-US" sz="1100" dirty="0"/>
                        <a:t>Concentration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(cm</a:t>
                      </a:r>
                      <a:r>
                        <a:rPr lang="en-US" sz="1100" baseline="30000" dirty="0"/>
                        <a:t>-3</a:t>
                      </a:r>
                      <a:r>
                        <a:rPr lang="en-US" sz="1100" dirty="0"/>
                        <a:t>)</a:t>
                      </a:r>
                    </a:p>
                  </a:txBody>
                  <a:tcPr marL="68580" marR="68580" marT="34290" marB="34290"/>
                </a:tc>
                <a:tc>
                  <a:txBody>
                    <a:bodyPr/>
                    <a:lstStyle/>
                    <a:p>
                      <a:pPr algn="ctr"/>
                      <a:r>
                        <a:rPr lang="en-US" sz="1100" dirty="0"/>
                        <a:t>2.32e16</a:t>
                      </a:r>
                    </a:p>
                  </a:txBody>
                  <a:tcPr marL="68580" marR="68580" marT="34290" marB="34290" anchor="ctr"/>
                </a:tc>
                <a:tc>
                  <a:txBody>
                    <a:bodyPr/>
                    <a:lstStyle/>
                    <a:p>
                      <a:pPr algn="ctr"/>
                      <a:r>
                        <a:rPr lang="en-US" sz="1100" dirty="0"/>
                        <a:t>5.57e14</a:t>
                      </a:r>
                    </a:p>
                  </a:txBody>
                  <a:tcPr marL="68580" marR="68580" marT="34290" marB="34290" anchor="ctr"/>
                </a:tc>
                <a:tc>
                  <a:txBody>
                    <a:bodyPr/>
                    <a:lstStyle/>
                    <a:p>
                      <a:pPr algn="ctr"/>
                      <a:r>
                        <a:rPr lang="en-US" sz="1100" dirty="0"/>
                        <a:t>1.49e16</a:t>
                      </a:r>
                    </a:p>
                  </a:txBody>
                  <a:tcPr marL="68580" marR="68580" marT="34290" marB="34290" anchor="ctr"/>
                </a:tc>
                <a:tc>
                  <a:txBody>
                    <a:bodyPr/>
                    <a:lstStyle/>
                    <a:p>
                      <a:pPr algn="ctr"/>
                      <a:r>
                        <a:rPr lang="en-US" sz="1100" dirty="0"/>
                        <a:t>9.16e13</a:t>
                      </a:r>
                    </a:p>
                  </a:txBody>
                  <a:tcPr marL="68580" marR="68580" marT="34290" marB="34290" anchor="ctr"/>
                </a:tc>
                <a:extLst>
                  <a:ext uri="{0D108BD9-81ED-4DB2-BD59-A6C34878D82A}">
                    <a16:rowId xmlns:a16="http://schemas.microsoft.com/office/drawing/2014/main" val="3268224904"/>
                  </a:ext>
                </a:extLst>
              </a:tr>
            </a:tbl>
          </a:graphicData>
        </a:graphic>
      </p:graphicFrame>
      <p:sp>
        <p:nvSpPr>
          <p:cNvPr id="18" name="TextBox 17">
            <a:extLst>
              <a:ext uri="{FF2B5EF4-FFF2-40B4-BE49-F238E27FC236}">
                <a16:creationId xmlns:a16="http://schemas.microsoft.com/office/drawing/2014/main" id="{7BD7185A-2D22-4F29-881C-CB2ED06C801F}"/>
              </a:ext>
            </a:extLst>
          </p:cNvPr>
          <p:cNvSpPr txBox="1"/>
          <p:nvPr/>
        </p:nvSpPr>
        <p:spPr>
          <a:xfrm>
            <a:off x="0" y="6396335"/>
            <a:ext cx="7686675" cy="461665"/>
          </a:xfrm>
          <a:prstGeom prst="rect">
            <a:avLst/>
          </a:prstGeom>
          <a:noFill/>
        </p:spPr>
        <p:txBody>
          <a:bodyPr wrap="square" rtlCol="0">
            <a:spAutoFit/>
          </a:bodyPr>
          <a:lstStyle/>
          <a:p>
            <a:r>
              <a:rPr lang="en-US" sz="1200" dirty="0"/>
              <a:t>[3] Sommer,  David  E.,  Daniel  Mutter,  and  Scott  T.  Dunham.  ”Defects  in Na-,  K-,  and  Cd- Doped  CuInSe2:  Canonical  Thermodynamics  Based on  Ab  Initio  Calculations.”  IEEE  Journal  of  Photovoltaics  7.4  (2017):1143-1152.</a:t>
            </a:r>
          </a:p>
        </p:txBody>
      </p:sp>
      <p:pic>
        <p:nvPicPr>
          <p:cNvPr id="20" name="Picture 19" descr="Chart, line chart&#10;&#10;Description automatically generated">
            <a:extLst>
              <a:ext uri="{FF2B5EF4-FFF2-40B4-BE49-F238E27FC236}">
                <a16:creationId xmlns:a16="http://schemas.microsoft.com/office/drawing/2014/main" id="{B7432F1D-54AF-4DEF-8A6D-BC53CD4CC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653" y="3555266"/>
            <a:ext cx="4154558" cy="2165920"/>
          </a:xfrm>
          <a:prstGeom prst="rect">
            <a:avLst/>
          </a:prstGeom>
        </p:spPr>
      </p:pic>
      <p:pic>
        <p:nvPicPr>
          <p:cNvPr id="22" name="Picture 21" descr="A screenshot of a computer&#10;&#10;Description automatically generated with low confidence">
            <a:extLst>
              <a:ext uri="{FF2B5EF4-FFF2-40B4-BE49-F238E27FC236}">
                <a16:creationId xmlns:a16="http://schemas.microsoft.com/office/drawing/2014/main" id="{2823DF76-90D3-4F5A-AF58-731131BAA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0323" y="3502225"/>
            <a:ext cx="4229100" cy="2238102"/>
          </a:xfrm>
          <a:prstGeom prst="rect">
            <a:avLst/>
          </a:prstGeom>
        </p:spPr>
      </p:pic>
      <p:sp>
        <p:nvSpPr>
          <p:cNvPr id="24" name="TextBox 23">
            <a:extLst>
              <a:ext uri="{FF2B5EF4-FFF2-40B4-BE49-F238E27FC236}">
                <a16:creationId xmlns:a16="http://schemas.microsoft.com/office/drawing/2014/main" id="{C0974B8E-7650-438B-9ACA-769692FB98CC}"/>
              </a:ext>
            </a:extLst>
          </p:cNvPr>
          <p:cNvSpPr txBox="1"/>
          <p:nvPr/>
        </p:nvSpPr>
        <p:spPr>
          <a:xfrm>
            <a:off x="178338" y="5797150"/>
            <a:ext cx="3751348" cy="261610"/>
          </a:xfrm>
          <a:prstGeom prst="rect">
            <a:avLst/>
          </a:prstGeom>
          <a:noFill/>
        </p:spPr>
        <p:txBody>
          <a:bodyPr wrap="none" rtlCol="0">
            <a:spAutoFit/>
          </a:bodyPr>
          <a:lstStyle/>
          <a:p>
            <a:r>
              <a:rPr lang="en-US" sz="1100" dirty="0"/>
              <a:t>Defect density varies with </a:t>
            </a:r>
            <a:r>
              <a:rPr lang="en-US" sz="1100" dirty="0" err="1"/>
              <a:t>SeM</a:t>
            </a:r>
            <a:r>
              <a:rPr lang="en-US" sz="1100" dirty="0"/>
              <a:t> 1.00~1.03, CGI=0.85, GGI=0.25</a:t>
            </a:r>
          </a:p>
        </p:txBody>
      </p:sp>
      <p:sp>
        <p:nvSpPr>
          <p:cNvPr id="26" name="TextBox 25">
            <a:extLst>
              <a:ext uri="{FF2B5EF4-FFF2-40B4-BE49-F238E27FC236}">
                <a16:creationId xmlns:a16="http://schemas.microsoft.com/office/drawing/2014/main" id="{69CA5391-88E0-4EC3-BE04-1F39F7A62502}"/>
              </a:ext>
            </a:extLst>
          </p:cNvPr>
          <p:cNvSpPr txBox="1"/>
          <p:nvPr/>
        </p:nvSpPr>
        <p:spPr>
          <a:xfrm>
            <a:off x="4760323" y="5776272"/>
            <a:ext cx="3751348" cy="261610"/>
          </a:xfrm>
          <a:prstGeom prst="rect">
            <a:avLst/>
          </a:prstGeom>
          <a:noFill/>
        </p:spPr>
        <p:txBody>
          <a:bodyPr wrap="none" rtlCol="0">
            <a:spAutoFit/>
          </a:bodyPr>
          <a:lstStyle/>
          <a:p>
            <a:r>
              <a:rPr lang="en-US" sz="1100" dirty="0"/>
              <a:t>Defect density varies with CGI 0.60~1.03, GGI=0.25, </a:t>
            </a:r>
            <a:r>
              <a:rPr lang="en-US" sz="1100" dirty="0" err="1"/>
              <a:t>SeM</a:t>
            </a:r>
            <a:r>
              <a:rPr lang="en-US" sz="1100" dirty="0"/>
              <a:t>=1.02</a:t>
            </a:r>
          </a:p>
        </p:txBody>
      </p:sp>
      <p:pic>
        <p:nvPicPr>
          <p:cNvPr id="8" name="Audio 7">
            <a:hlinkClick r:id="" action="ppaction://media"/>
            <a:extLst>
              <a:ext uri="{FF2B5EF4-FFF2-40B4-BE49-F238E27FC236}">
                <a16:creationId xmlns:a16="http://schemas.microsoft.com/office/drawing/2014/main" id="{C12FCD52-46C4-4A4A-9A4B-B067DBFD4E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87903273"/>
      </p:ext>
    </p:extLst>
  </p:cSld>
  <p:clrMapOvr>
    <a:masterClrMapping/>
  </p:clrMapOvr>
  <mc:AlternateContent xmlns:mc="http://schemas.openxmlformats.org/markup-compatibility/2006" xmlns:p14="http://schemas.microsoft.com/office/powerpoint/2010/main">
    <mc:Choice Requires="p14">
      <p:transition spd="slow" p14:dur="2000" advTm="81047"/>
    </mc:Choice>
    <mc:Fallback xmlns="">
      <p:transition spd="slow" advTm="8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820BCC-694E-4AF3-91C1-2D15C3C99425}"/>
              </a:ext>
            </a:extLst>
          </p:cNvPr>
          <p:cNvSpPr>
            <a:spLocks noGrp="1"/>
          </p:cNvSpPr>
          <p:nvPr>
            <p:ph type="body" sz="quarter" idx="11"/>
          </p:nvPr>
        </p:nvSpPr>
        <p:spPr/>
        <p:txBody>
          <a:bodyPr/>
          <a:lstStyle/>
          <a:p>
            <a:r>
              <a:rPr lang="en-US" b="0" dirty="0"/>
              <a:t>Software: </a:t>
            </a:r>
            <a:r>
              <a:rPr lang="en-US" b="0" dirty="0" err="1"/>
              <a:t>Sentaurus</a:t>
            </a:r>
            <a:r>
              <a:rPr lang="en-US" b="0" dirty="0"/>
              <a:t> Device Simulation</a:t>
            </a:r>
          </a:p>
          <a:p>
            <a:r>
              <a:rPr lang="en-US" b="0" dirty="0"/>
              <a:t>Optical properties/electrical properties/bandgap structure </a:t>
            </a:r>
          </a:p>
          <a:p>
            <a:r>
              <a:rPr lang="en-US" b="0" dirty="0"/>
              <a:t>SRH recombination, Radiative recombination</a:t>
            </a:r>
          </a:p>
          <a:p>
            <a:pPr marL="0" indent="0">
              <a:buNone/>
            </a:pPr>
            <a:endParaRPr lang="en-US" dirty="0"/>
          </a:p>
        </p:txBody>
      </p:sp>
      <p:sp>
        <p:nvSpPr>
          <p:cNvPr id="3" name="Title 2">
            <a:extLst>
              <a:ext uri="{FF2B5EF4-FFF2-40B4-BE49-F238E27FC236}">
                <a16:creationId xmlns:a16="http://schemas.microsoft.com/office/drawing/2014/main" id="{88506B63-26B8-496C-9DD4-E2BCAC4C36B7}"/>
              </a:ext>
            </a:extLst>
          </p:cNvPr>
          <p:cNvSpPr>
            <a:spLocks noGrp="1"/>
          </p:cNvSpPr>
          <p:nvPr>
            <p:ph type="title"/>
          </p:nvPr>
        </p:nvSpPr>
        <p:spPr>
          <a:xfrm>
            <a:off x="671756" y="987800"/>
            <a:ext cx="8183759" cy="686444"/>
          </a:xfrm>
        </p:spPr>
        <p:txBody>
          <a:bodyPr/>
          <a:lstStyle/>
          <a:p>
            <a:r>
              <a:rPr lang="en-US" dirty="0"/>
              <a:t>Device Simulation</a:t>
            </a:r>
            <a:r>
              <a:rPr lang="en-US" b="0" dirty="0"/>
              <a:t>(Jackson, P.(2007)</a:t>
            </a:r>
            <a:r>
              <a:rPr lang="en-US" b="0" baseline="30000" dirty="0"/>
              <a:t>[3]</a:t>
            </a:r>
            <a:r>
              <a:rPr lang="en-US" b="0" dirty="0"/>
              <a:t>)</a:t>
            </a:r>
            <a:br>
              <a:rPr lang="en-US" b="0" dirty="0"/>
            </a:br>
            <a:endParaRPr lang="en-US" dirty="0"/>
          </a:p>
        </p:txBody>
      </p:sp>
      <p:grpSp>
        <p:nvGrpSpPr>
          <p:cNvPr id="4" name="Group 3">
            <a:extLst>
              <a:ext uri="{FF2B5EF4-FFF2-40B4-BE49-F238E27FC236}">
                <a16:creationId xmlns:a16="http://schemas.microsoft.com/office/drawing/2014/main" id="{18DF3891-3D97-44E1-B74F-B562CFA69010}"/>
              </a:ext>
            </a:extLst>
          </p:cNvPr>
          <p:cNvGrpSpPr/>
          <p:nvPr/>
        </p:nvGrpSpPr>
        <p:grpSpPr>
          <a:xfrm>
            <a:off x="1115486" y="3630104"/>
            <a:ext cx="5136244" cy="2627031"/>
            <a:chOff x="1115486" y="4011104"/>
            <a:chExt cx="5136244" cy="2627031"/>
          </a:xfrm>
        </p:grpSpPr>
        <p:grpSp>
          <p:nvGrpSpPr>
            <p:cNvPr id="25" name="Group 24">
              <a:extLst>
                <a:ext uri="{FF2B5EF4-FFF2-40B4-BE49-F238E27FC236}">
                  <a16:creationId xmlns:a16="http://schemas.microsoft.com/office/drawing/2014/main" id="{83E97B6C-24D5-4700-9C9B-D10BED6A4C9C}"/>
                </a:ext>
              </a:extLst>
            </p:cNvPr>
            <p:cNvGrpSpPr/>
            <p:nvPr/>
          </p:nvGrpSpPr>
          <p:grpSpPr>
            <a:xfrm>
              <a:off x="1115486" y="4148264"/>
              <a:ext cx="4122420" cy="2489871"/>
              <a:chOff x="807720" y="4200489"/>
              <a:chExt cx="4259858" cy="2489871"/>
            </a:xfrm>
          </p:grpSpPr>
          <p:sp>
            <p:nvSpPr>
              <p:cNvPr id="26" name="Rectangle 25">
                <a:extLst>
                  <a:ext uri="{FF2B5EF4-FFF2-40B4-BE49-F238E27FC236}">
                    <a16:creationId xmlns:a16="http://schemas.microsoft.com/office/drawing/2014/main" id="{81CEA873-76FA-4B5D-929E-BFD6171ED494}"/>
                  </a:ext>
                </a:extLst>
              </p:cNvPr>
              <p:cNvSpPr/>
              <p:nvPr/>
            </p:nvSpPr>
            <p:spPr>
              <a:xfrm>
                <a:off x="1337846" y="4697474"/>
                <a:ext cx="628114" cy="987229"/>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CIGS</a:t>
                </a:r>
              </a:p>
            </p:txBody>
          </p:sp>
          <p:sp>
            <p:nvSpPr>
              <p:cNvPr id="27" name="Rectangle 26">
                <a:extLst>
                  <a:ext uri="{FF2B5EF4-FFF2-40B4-BE49-F238E27FC236}">
                    <a16:creationId xmlns:a16="http://schemas.microsoft.com/office/drawing/2014/main" id="{4709DA64-BED1-45CE-8766-DCDF1467B25F}"/>
                  </a:ext>
                </a:extLst>
              </p:cNvPr>
              <p:cNvSpPr/>
              <p:nvPr/>
            </p:nvSpPr>
            <p:spPr>
              <a:xfrm>
                <a:off x="807720" y="4200489"/>
                <a:ext cx="522506" cy="22860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Mo</a:t>
                </a:r>
                <a:endParaRPr kumimoji="0" lang="en-US" sz="1800" b="1" i="0" u="none" strike="noStrike" kern="0" cap="none" spc="0" normalizeH="0" baseline="-25000" noProof="0" dirty="0">
                  <a:ln>
                    <a:noFill/>
                  </a:ln>
                  <a:solidFill>
                    <a:srgbClr val="00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1F7BFD9-5B48-43A7-B236-DA7C53268AFA}"/>
                  </a:ext>
                </a:extLst>
              </p:cNvPr>
              <p:cNvSpPr/>
              <p:nvPr/>
            </p:nvSpPr>
            <p:spPr>
              <a:xfrm>
                <a:off x="1958339" y="4398609"/>
                <a:ext cx="628114" cy="1584960"/>
              </a:xfrm>
              <a:prstGeom prst="rect">
                <a:avLst/>
              </a:prstGeom>
              <a:solidFill>
                <a:srgbClr val="E8E3D3"/>
              </a:soli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Calibri" panose="020F0502020204030204"/>
                    <a:ea typeface="+mn-ea"/>
                    <a:cs typeface="+mn-cs"/>
                  </a:rPr>
                  <a:t>CdS</a:t>
                </a:r>
                <a:endPar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D6E058D-92F7-46DB-91F2-9E1A3D7CCD8E}"/>
                  </a:ext>
                </a:extLst>
              </p:cNvPr>
              <p:cNvSpPr/>
              <p:nvPr/>
            </p:nvSpPr>
            <p:spPr>
              <a:xfrm>
                <a:off x="2586453" y="4596729"/>
                <a:ext cx="620493" cy="188976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ZnO</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9693B43-0B7D-46C9-A2E9-BC9781F8A9D5}"/>
                  </a:ext>
                </a:extLst>
              </p:cNvPr>
              <p:cNvSpPr/>
              <p:nvPr/>
            </p:nvSpPr>
            <p:spPr>
              <a:xfrm>
                <a:off x="3211294" y="4596729"/>
                <a:ext cx="600905" cy="188976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AZO</a:t>
                </a:r>
              </a:p>
            </p:txBody>
          </p:sp>
          <p:sp>
            <p:nvSpPr>
              <p:cNvPr id="31" name="Rectangle 30">
                <a:extLst>
                  <a:ext uri="{FF2B5EF4-FFF2-40B4-BE49-F238E27FC236}">
                    <a16:creationId xmlns:a16="http://schemas.microsoft.com/office/drawing/2014/main" id="{38F06461-DDCE-423C-85C9-23A06082D674}"/>
                  </a:ext>
                </a:extLst>
              </p:cNvPr>
              <p:cNvSpPr/>
              <p:nvPr/>
            </p:nvSpPr>
            <p:spPr>
              <a:xfrm flipH="1">
                <a:off x="3819818" y="4200490"/>
                <a:ext cx="119722" cy="248987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2" name="Connector: Curved 31">
                <a:extLst>
                  <a:ext uri="{FF2B5EF4-FFF2-40B4-BE49-F238E27FC236}">
                    <a16:creationId xmlns:a16="http://schemas.microsoft.com/office/drawing/2014/main" id="{D9CD533F-8C7D-4B64-ACCA-7DB0C4AAC2A5}"/>
                  </a:ext>
                </a:extLst>
              </p:cNvPr>
              <p:cNvCxnSpPr/>
              <p:nvPr/>
            </p:nvCxnSpPr>
            <p:spPr>
              <a:xfrm>
                <a:off x="3939540" y="5752222"/>
                <a:ext cx="510540" cy="480938"/>
              </a:xfrm>
              <a:prstGeom prst="curvedConnector3">
                <a:avLst/>
              </a:prstGeom>
              <a:noFill/>
              <a:ln w="12700" cap="flat" cmpd="sng" algn="ctr">
                <a:solidFill>
                  <a:srgbClr val="4472C4"/>
                </a:solidFill>
                <a:prstDash val="solid"/>
                <a:miter lim="800000"/>
                <a:tailEnd type="triangle"/>
              </a:ln>
              <a:effectLst/>
            </p:spPr>
          </p:cxnSp>
          <p:sp>
            <p:nvSpPr>
              <p:cNvPr id="33" name="TextBox 32">
                <a:extLst>
                  <a:ext uri="{FF2B5EF4-FFF2-40B4-BE49-F238E27FC236}">
                    <a16:creationId xmlns:a16="http://schemas.microsoft.com/office/drawing/2014/main" id="{9EA6AFB4-EA84-4698-9954-85C931C51C4A}"/>
                  </a:ext>
                </a:extLst>
              </p:cNvPr>
              <p:cNvSpPr txBox="1"/>
              <p:nvPr/>
            </p:nvSpPr>
            <p:spPr>
              <a:xfrm>
                <a:off x="4392393" y="6155174"/>
                <a:ext cx="67518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rPr>
                  <a:t>MgF</a:t>
                </a:r>
                <a:r>
                  <a:rPr kumimoji="0" lang="en-US" sz="1800" b="1" i="0" u="none" strike="noStrike" kern="0" cap="none" spc="0" normalizeH="0" baseline="-25000" noProof="0" dirty="0">
                    <a:ln>
                      <a:noFill/>
                    </a:ln>
                    <a:solidFill>
                      <a:srgbClr val="000000"/>
                    </a:solidFill>
                    <a:effectLst/>
                    <a:uLnTx/>
                    <a:uFillTx/>
                  </a:rPr>
                  <a:t>2</a:t>
                </a:r>
              </a:p>
            </p:txBody>
          </p:sp>
        </p:grpSp>
        <p:cxnSp>
          <p:nvCxnSpPr>
            <p:cNvPr id="5" name="Straight Arrow Connector 4">
              <a:extLst>
                <a:ext uri="{FF2B5EF4-FFF2-40B4-BE49-F238E27FC236}">
                  <a16:creationId xmlns:a16="http://schemas.microsoft.com/office/drawing/2014/main" id="{B4A0FF14-1331-4125-BF17-FC1A164E0856}"/>
                </a:ext>
              </a:extLst>
            </p:cNvPr>
            <p:cNvCxnSpPr>
              <a:cxnSpLocks/>
            </p:cNvCxnSpPr>
            <p:nvPr/>
          </p:nvCxnSpPr>
          <p:spPr>
            <a:xfrm flipH="1">
              <a:off x="4788900" y="4011104"/>
              <a:ext cx="914400" cy="5334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0282C16-18D1-49CB-B51F-4819056807F4}"/>
                </a:ext>
              </a:extLst>
            </p:cNvPr>
            <p:cNvCxnSpPr>
              <a:cxnSpLocks/>
            </p:cNvCxnSpPr>
            <p:nvPr/>
          </p:nvCxnSpPr>
          <p:spPr>
            <a:xfrm flipH="1">
              <a:off x="4836329" y="4271289"/>
              <a:ext cx="914400" cy="5334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6F96B85-C902-4519-B804-D774D205A37A}"/>
                </a:ext>
              </a:extLst>
            </p:cNvPr>
            <p:cNvCxnSpPr>
              <a:cxnSpLocks/>
            </p:cNvCxnSpPr>
            <p:nvPr/>
          </p:nvCxnSpPr>
          <p:spPr>
            <a:xfrm flipH="1">
              <a:off x="4836329" y="4566482"/>
              <a:ext cx="914400" cy="5334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F3B5791-BC77-4BBF-9AAB-77079174B8CE}"/>
                </a:ext>
              </a:extLst>
            </p:cNvPr>
            <p:cNvSpPr txBox="1"/>
            <p:nvPr/>
          </p:nvSpPr>
          <p:spPr>
            <a:xfrm>
              <a:off x="4757410" y="5173506"/>
              <a:ext cx="1494320" cy="369332"/>
            </a:xfrm>
            <a:prstGeom prst="rect">
              <a:avLst/>
            </a:prstGeom>
            <a:noFill/>
          </p:spPr>
          <p:txBody>
            <a:bodyPr wrap="none" rtlCol="0">
              <a:spAutoFit/>
            </a:bodyPr>
            <a:lstStyle/>
            <a:p>
              <a:r>
                <a:rPr lang="en-US" b="1" dirty="0">
                  <a:solidFill>
                    <a:srgbClr val="000000"/>
                  </a:solidFill>
                </a:rPr>
                <a:t>AM1.5 Global</a:t>
              </a:r>
            </a:p>
          </p:txBody>
        </p:sp>
      </p:grpSp>
      <p:sp>
        <p:nvSpPr>
          <p:cNvPr id="18" name="TextBox 17">
            <a:extLst>
              <a:ext uri="{FF2B5EF4-FFF2-40B4-BE49-F238E27FC236}">
                <a16:creationId xmlns:a16="http://schemas.microsoft.com/office/drawing/2014/main" id="{1B8501AA-E2E5-46A3-B48F-32D76902976F}"/>
              </a:ext>
            </a:extLst>
          </p:cNvPr>
          <p:cNvSpPr txBox="1"/>
          <p:nvPr/>
        </p:nvSpPr>
        <p:spPr>
          <a:xfrm>
            <a:off x="0" y="6454891"/>
            <a:ext cx="7410450" cy="461665"/>
          </a:xfrm>
          <a:prstGeom prst="rect">
            <a:avLst/>
          </a:prstGeom>
          <a:noFill/>
        </p:spPr>
        <p:txBody>
          <a:bodyPr wrap="square" rtlCol="0">
            <a:spAutoFit/>
          </a:bodyPr>
          <a:lstStyle/>
          <a:p>
            <a:r>
              <a:rPr lang="en-US" sz="1200" dirty="0"/>
              <a:t>[3] Jackson, Philip, et al. ”High quality baseline for high efficiency Cu(In</a:t>
            </a:r>
            <a:r>
              <a:rPr lang="en-US" sz="1200" baseline="-25000" dirty="0"/>
              <a:t>1-x</a:t>
            </a:r>
            <a:r>
              <a:rPr lang="en-US" sz="1200" dirty="0"/>
              <a:t>,Ga</a:t>
            </a:r>
            <a:r>
              <a:rPr lang="en-US" sz="1200" baseline="-25000" dirty="0"/>
              <a:t>x</a:t>
            </a:r>
            <a:r>
              <a:rPr lang="en-US" sz="1200" dirty="0"/>
              <a:t>)Se</a:t>
            </a:r>
            <a:r>
              <a:rPr lang="en-US" sz="1200" baseline="-25000" dirty="0"/>
              <a:t>2 </a:t>
            </a:r>
            <a:r>
              <a:rPr lang="en-US" sz="1200" dirty="0"/>
              <a:t>solar cells.” Progress in Photovoltaics: Research and Applications 15.6 (2007): 507-519.</a:t>
            </a:r>
          </a:p>
        </p:txBody>
      </p:sp>
      <p:pic>
        <p:nvPicPr>
          <p:cNvPr id="8" name="Audio 7">
            <a:hlinkClick r:id="" action="ppaction://media"/>
            <a:extLst>
              <a:ext uri="{FF2B5EF4-FFF2-40B4-BE49-F238E27FC236}">
                <a16:creationId xmlns:a16="http://schemas.microsoft.com/office/drawing/2014/main" id="{FAA5CC79-E6B2-45D2-95B1-20897F8452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70184301"/>
      </p:ext>
    </p:extLst>
  </p:cSld>
  <p:clrMapOvr>
    <a:masterClrMapping/>
  </p:clrMapOvr>
  <mc:AlternateContent xmlns:mc="http://schemas.openxmlformats.org/markup-compatibility/2006" xmlns:p14="http://schemas.microsoft.com/office/powerpoint/2010/main">
    <mc:Choice Requires="p14">
      <p:transition spd="slow" p14:dur="2000" advTm="28268"/>
    </mc:Choice>
    <mc:Fallback xmlns="">
      <p:transition spd="slow" advTm="2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5BB8CD3-0F0C-4163-9636-197CE0CEBBF3}"/>
              </a:ext>
            </a:extLst>
          </p:cNvPr>
          <p:cNvGraphicFramePr>
            <a:graphicFrameLocks noGrp="1"/>
          </p:cNvGraphicFramePr>
          <p:nvPr>
            <p:extLst>
              <p:ext uri="{D42A27DB-BD31-4B8C-83A1-F6EECF244321}">
                <p14:modId xmlns:p14="http://schemas.microsoft.com/office/powerpoint/2010/main" val="2537968437"/>
              </p:ext>
            </p:extLst>
          </p:nvPr>
        </p:nvGraphicFramePr>
        <p:xfrm>
          <a:off x="292037" y="4840067"/>
          <a:ext cx="8453972" cy="994050"/>
        </p:xfrm>
        <a:graphic>
          <a:graphicData uri="http://schemas.openxmlformats.org/drawingml/2006/table">
            <a:tbl>
              <a:tblPr>
                <a:tableStyleId>{5C22544A-7EE6-4342-B048-85BDC9FD1C3A}</a:tableStyleId>
              </a:tblPr>
              <a:tblGrid>
                <a:gridCol w="1421783">
                  <a:extLst>
                    <a:ext uri="{9D8B030D-6E8A-4147-A177-3AD203B41FA5}">
                      <a16:colId xmlns:a16="http://schemas.microsoft.com/office/drawing/2014/main" val="1926910496"/>
                    </a:ext>
                  </a:extLst>
                </a:gridCol>
                <a:gridCol w="516209">
                  <a:extLst>
                    <a:ext uri="{9D8B030D-6E8A-4147-A177-3AD203B41FA5}">
                      <a16:colId xmlns:a16="http://schemas.microsoft.com/office/drawing/2014/main" val="3398578042"/>
                    </a:ext>
                  </a:extLst>
                </a:gridCol>
                <a:gridCol w="526249">
                  <a:extLst>
                    <a:ext uri="{9D8B030D-6E8A-4147-A177-3AD203B41FA5}">
                      <a16:colId xmlns:a16="http://schemas.microsoft.com/office/drawing/2014/main" val="3782147787"/>
                    </a:ext>
                  </a:extLst>
                </a:gridCol>
                <a:gridCol w="367150">
                  <a:extLst>
                    <a:ext uri="{9D8B030D-6E8A-4147-A177-3AD203B41FA5}">
                      <a16:colId xmlns:a16="http://schemas.microsoft.com/office/drawing/2014/main" val="2833774466"/>
                    </a:ext>
                  </a:extLst>
                </a:gridCol>
                <a:gridCol w="403866">
                  <a:extLst>
                    <a:ext uri="{9D8B030D-6E8A-4147-A177-3AD203B41FA5}">
                      <a16:colId xmlns:a16="http://schemas.microsoft.com/office/drawing/2014/main" val="2165892747"/>
                    </a:ext>
                  </a:extLst>
                </a:gridCol>
                <a:gridCol w="872753">
                  <a:extLst>
                    <a:ext uri="{9D8B030D-6E8A-4147-A177-3AD203B41FA5}">
                      <a16:colId xmlns:a16="http://schemas.microsoft.com/office/drawing/2014/main" val="3440350040"/>
                    </a:ext>
                  </a:extLst>
                </a:gridCol>
                <a:gridCol w="855471">
                  <a:extLst>
                    <a:ext uri="{9D8B030D-6E8A-4147-A177-3AD203B41FA5}">
                      <a16:colId xmlns:a16="http://schemas.microsoft.com/office/drawing/2014/main" val="810517468"/>
                    </a:ext>
                  </a:extLst>
                </a:gridCol>
                <a:gridCol w="906286">
                  <a:extLst>
                    <a:ext uri="{9D8B030D-6E8A-4147-A177-3AD203B41FA5}">
                      <a16:colId xmlns:a16="http://schemas.microsoft.com/office/drawing/2014/main" val="3455627308"/>
                    </a:ext>
                  </a:extLst>
                </a:gridCol>
                <a:gridCol w="858372">
                  <a:extLst>
                    <a:ext uri="{9D8B030D-6E8A-4147-A177-3AD203B41FA5}">
                      <a16:colId xmlns:a16="http://schemas.microsoft.com/office/drawing/2014/main" val="1409169979"/>
                    </a:ext>
                  </a:extLst>
                </a:gridCol>
                <a:gridCol w="881727">
                  <a:extLst>
                    <a:ext uri="{9D8B030D-6E8A-4147-A177-3AD203B41FA5}">
                      <a16:colId xmlns:a16="http://schemas.microsoft.com/office/drawing/2014/main" val="107085921"/>
                    </a:ext>
                  </a:extLst>
                </a:gridCol>
                <a:gridCol w="844106">
                  <a:extLst>
                    <a:ext uri="{9D8B030D-6E8A-4147-A177-3AD203B41FA5}">
                      <a16:colId xmlns:a16="http://schemas.microsoft.com/office/drawing/2014/main" val="1639709647"/>
                    </a:ext>
                  </a:extLst>
                </a:gridCol>
              </a:tblGrid>
              <a:tr h="0">
                <a:tc>
                  <a:txBody>
                    <a:bodyPr/>
                    <a:lstStyle/>
                    <a:p>
                      <a:pPr algn="ctr" fontAlgn="b"/>
                      <a:endParaRPr lang="en-US" sz="800" b="0"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JSC(mA)</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err="1">
                          <a:effectLst/>
                        </a:rPr>
                        <a:t>Voc</a:t>
                      </a:r>
                      <a:r>
                        <a:rPr lang="en-US" sz="1100" b="1" u="none" strike="noStrike" dirty="0">
                          <a:effectLst/>
                        </a:rPr>
                        <a:t>(V)</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sym typeface="Symbol" panose="05050102010706020507" pitchFamily="18" charset="2"/>
                        </a:rPr>
                        <a:t></a:t>
                      </a:r>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a:effectLst/>
                        </a:rPr>
                        <a:t>FF</a:t>
                      </a:r>
                      <a:endParaRPr lang="en-US" sz="1100" b="1" i="0" u="none" strike="noStrike">
                        <a:solidFill>
                          <a:srgbClr val="000000"/>
                        </a:solidFill>
                        <a:effectLst/>
                        <a:latin typeface="Calibri" panose="020F0502020204030204" pitchFamily="34" charset="0"/>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CIGS</a:t>
                      </a: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tc>
                  <a:txBody>
                    <a:bodyPr/>
                    <a:lstStyle/>
                    <a:p>
                      <a:pPr marL="0" algn="ctr" defTabSz="457200" rtl="0" eaLnBrk="1" fontAlgn="b" latinLnBrk="0" hangingPunct="1"/>
                      <a:r>
                        <a:rPr lang="en-US" sz="1100" b="1" u="none" strike="noStrike" kern="1200" dirty="0" err="1">
                          <a:solidFill>
                            <a:schemeClr val="dk1"/>
                          </a:solidFill>
                          <a:effectLst/>
                          <a:latin typeface="+mn-lt"/>
                          <a:ea typeface="+mn-ea"/>
                          <a:cs typeface="+mn-cs"/>
                        </a:rPr>
                        <a:t>CdS</a:t>
                      </a:r>
                      <a:endParaRPr lang="en-US" sz="1100" b="1" u="none" strike="noStrike" kern="1200" dirty="0">
                        <a:solidFill>
                          <a:schemeClr val="dk1"/>
                        </a:solidFill>
                        <a:effectLst/>
                        <a:latin typeface="+mn-lt"/>
                        <a:ea typeface="+mn-ea"/>
                        <a:cs typeface="+mn-cs"/>
                      </a:endParaRP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tc>
                  <a:txBody>
                    <a:bodyPr/>
                    <a:lstStyle/>
                    <a:p>
                      <a:pPr marL="0" algn="ctr" defTabSz="457200" rtl="0" eaLnBrk="1" fontAlgn="b" latinLnBrk="0" hangingPunct="1"/>
                      <a:r>
                        <a:rPr lang="en-US" sz="1100" b="1" u="none" strike="noStrike" kern="1200" dirty="0" err="1">
                          <a:solidFill>
                            <a:schemeClr val="dk1"/>
                          </a:solidFill>
                          <a:effectLst/>
                          <a:latin typeface="+mn-lt"/>
                          <a:ea typeface="+mn-ea"/>
                          <a:cs typeface="+mn-cs"/>
                        </a:rPr>
                        <a:t>ZnO</a:t>
                      </a:r>
                      <a:endParaRPr lang="en-US" sz="1100" b="1" u="none" strike="noStrike" kern="1200" dirty="0">
                        <a:solidFill>
                          <a:schemeClr val="dk1"/>
                        </a:solidFill>
                        <a:effectLst/>
                        <a:latin typeface="+mn-lt"/>
                        <a:ea typeface="+mn-ea"/>
                        <a:cs typeface="+mn-cs"/>
                      </a:endParaRP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AZO</a:t>
                      </a: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Mo</a:t>
                      </a: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MgF2</a:t>
                      </a:r>
                    </a:p>
                    <a:p>
                      <a:pPr marL="0" algn="ctr" defTabSz="457200" rtl="0" eaLnBrk="1" fontAlgn="b" latinLnBrk="0" hangingPunct="1"/>
                      <a:r>
                        <a:rPr lang="en-US" sz="1100" b="1" u="none" strike="noStrike" kern="1200" dirty="0">
                          <a:solidFill>
                            <a:schemeClr val="dk1"/>
                          </a:solidFill>
                          <a:effectLst/>
                          <a:latin typeface="+mn-lt"/>
                          <a:ea typeface="+mn-ea"/>
                          <a:cs typeface="+mn-cs"/>
                        </a:rPr>
                        <a:t>Thickness(um)</a:t>
                      </a:r>
                    </a:p>
                  </a:txBody>
                  <a:tcPr marL="3572" marR="3572" marT="3572" marB="0" anchor="b"/>
                </a:tc>
                <a:extLst>
                  <a:ext uri="{0D108BD9-81ED-4DB2-BD59-A6C34878D82A}">
                    <a16:rowId xmlns:a16="http://schemas.microsoft.com/office/drawing/2014/main" val="3583728165"/>
                  </a:ext>
                </a:extLst>
              </a:tr>
              <a:tr h="349427">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dirty="0"/>
                        <a:t>Experiment(Jackson, P.(2007))</a:t>
                      </a:r>
                    </a:p>
                  </a:txBody>
                  <a:tcPr marL="3572" marR="3572" marT="3572" marB="0" anchor="b"/>
                </a:tc>
                <a:tc>
                  <a:txBody>
                    <a:bodyPr/>
                    <a:lstStyle/>
                    <a:p>
                      <a:pPr algn="ctr" fontAlgn="b"/>
                      <a:r>
                        <a:rPr lang="en-US" sz="1100" b="1" u="none" strike="noStrike" dirty="0">
                          <a:effectLst/>
                        </a:rPr>
                        <a:t>34.7</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0.7113</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19.0</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77.1</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2.8</a:t>
                      </a:r>
                      <a:r>
                        <a:rPr lang="en-US" sz="1100" b="1" u="none" strike="noStrike" kern="1200" dirty="0">
                          <a:solidFill>
                            <a:schemeClr val="dk1"/>
                          </a:solidFill>
                          <a:effectLst/>
                          <a:latin typeface="+mn-lt"/>
                          <a:ea typeface="+mn-ea"/>
                          <a:cs typeface="+mn-cs"/>
                          <a:sym typeface="Symbol" panose="05050102010706020507" pitchFamily="18" charset="2"/>
                        </a:rPr>
                        <a:t>0.2</a:t>
                      </a:r>
                      <a:endParaRPr lang="en-US" sz="1100" b="1" u="none" strike="noStrike" kern="1200" dirty="0">
                        <a:solidFill>
                          <a:schemeClr val="dk1"/>
                        </a:solidFill>
                        <a:effectLst/>
                        <a:latin typeface="+mn-lt"/>
                        <a:ea typeface="+mn-ea"/>
                        <a:cs typeface="+mn-cs"/>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0.05</a:t>
                      </a:r>
                      <a:r>
                        <a:rPr lang="en-US" sz="1100" b="1" u="none" strike="noStrike" kern="1200" dirty="0">
                          <a:solidFill>
                            <a:schemeClr val="dk1"/>
                          </a:solidFill>
                          <a:effectLst/>
                          <a:latin typeface="+mn-lt"/>
                          <a:ea typeface="+mn-ea"/>
                          <a:cs typeface="+mn-cs"/>
                          <a:sym typeface="Symbol" panose="05050102010706020507" pitchFamily="18" charset="2"/>
                        </a:rPr>
                        <a:t>0.005</a:t>
                      </a:r>
                      <a:endParaRPr lang="en-US" sz="1100" b="1" u="none" strike="noStrike" kern="1200" dirty="0">
                        <a:solidFill>
                          <a:schemeClr val="dk1"/>
                        </a:solidFill>
                        <a:effectLst/>
                        <a:latin typeface="+mn-lt"/>
                        <a:ea typeface="+mn-ea"/>
                        <a:cs typeface="+mn-cs"/>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0.05</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0.100</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1.5</a:t>
                      </a:r>
                      <a:r>
                        <a:rPr lang="en-US" sz="1100" b="1" u="none" strike="noStrike" kern="1200" dirty="0">
                          <a:solidFill>
                            <a:schemeClr val="dk1"/>
                          </a:solidFill>
                          <a:effectLst/>
                          <a:latin typeface="+mn-lt"/>
                          <a:ea typeface="+mn-ea"/>
                          <a:cs typeface="+mn-cs"/>
                          <a:sym typeface="Symbol" panose="05050102010706020507" pitchFamily="18" charset="2"/>
                        </a:rPr>
                        <a:t>0.2</a:t>
                      </a:r>
                      <a:endParaRPr lang="en-US" sz="1100" b="1" u="none" strike="noStrike" kern="1200" dirty="0">
                        <a:solidFill>
                          <a:schemeClr val="dk1"/>
                        </a:solidFill>
                        <a:effectLst/>
                        <a:latin typeface="+mn-lt"/>
                        <a:ea typeface="+mn-ea"/>
                        <a:cs typeface="+mn-cs"/>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0.100</a:t>
                      </a:r>
                    </a:p>
                  </a:txBody>
                  <a:tcPr marL="3572" marR="3572" marT="3572" marB="0" anchor="b"/>
                </a:tc>
                <a:extLst>
                  <a:ext uri="{0D108BD9-81ED-4DB2-BD59-A6C34878D82A}">
                    <a16:rowId xmlns:a16="http://schemas.microsoft.com/office/drawing/2014/main" val="1813340263"/>
                  </a:ext>
                </a:extLst>
              </a:tr>
              <a:tr h="305771">
                <a:tc>
                  <a:txBody>
                    <a:bodyPr/>
                    <a:lstStyle/>
                    <a:p>
                      <a:pPr algn="ctr" fontAlgn="b"/>
                      <a:r>
                        <a:rPr lang="en-US" sz="1100" dirty="0" err="1"/>
                        <a:t>Sentaurus</a:t>
                      </a:r>
                      <a:r>
                        <a:rPr lang="en-US" sz="1100" dirty="0"/>
                        <a:t> Device</a:t>
                      </a:r>
                    </a:p>
                  </a:txBody>
                  <a:tcPr marL="3572" marR="3572" marT="3572" marB="0" anchor="b"/>
                </a:tc>
                <a:tc>
                  <a:txBody>
                    <a:bodyPr/>
                    <a:lstStyle/>
                    <a:p>
                      <a:pPr algn="ctr" fontAlgn="b"/>
                      <a:r>
                        <a:rPr lang="en-US" sz="1100" b="1" u="none" strike="noStrike" dirty="0">
                          <a:effectLst/>
                        </a:rPr>
                        <a:t>34.2</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0.7204</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19.9</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u="none" strike="noStrike" dirty="0">
                          <a:effectLst/>
                        </a:rPr>
                        <a:t>80.9</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2.8</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0.05</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0.05</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0.055</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1.5</a:t>
                      </a:r>
                    </a:p>
                  </a:txBody>
                  <a:tcPr marL="3572" marR="3572" marT="3572" marB="0" anchor="b"/>
                </a:tc>
                <a:tc>
                  <a:txBody>
                    <a:bodyPr/>
                    <a:lstStyle/>
                    <a:p>
                      <a:pPr marL="0" algn="ctr" defTabSz="457200" rtl="0" eaLnBrk="1" fontAlgn="b" latinLnBrk="0" hangingPunct="1"/>
                      <a:r>
                        <a:rPr lang="en-US" sz="1100" b="1" u="none" strike="noStrike" kern="1200" dirty="0">
                          <a:solidFill>
                            <a:schemeClr val="dk1"/>
                          </a:solidFill>
                          <a:effectLst/>
                          <a:latin typeface="+mn-lt"/>
                          <a:ea typeface="+mn-ea"/>
                          <a:cs typeface="+mn-cs"/>
                        </a:rPr>
                        <a:t>0.072</a:t>
                      </a:r>
                    </a:p>
                  </a:txBody>
                  <a:tcPr marL="3572" marR="3572" marT="3572" marB="0" anchor="b"/>
                </a:tc>
                <a:extLst>
                  <a:ext uri="{0D108BD9-81ED-4DB2-BD59-A6C34878D82A}">
                    <a16:rowId xmlns:a16="http://schemas.microsoft.com/office/drawing/2014/main" val="2183278070"/>
                  </a:ext>
                </a:extLst>
              </a:tr>
            </a:tbl>
          </a:graphicData>
        </a:graphic>
      </p:graphicFrame>
      <p:pic>
        <p:nvPicPr>
          <p:cNvPr id="5" name="Picture 4">
            <a:extLst>
              <a:ext uri="{FF2B5EF4-FFF2-40B4-BE49-F238E27FC236}">
                <a16:creationId xmlns:a16="http://schemas.microsoft.com/office/drawing/2014/main" id="{393E0B9C-C772-4185-A64A-2E2317EC1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61" y="210206"/>
            <a:ext cx="2890481" cy="2020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7E6506-BE27-4389-B6DB-6048AF3DB0FF}"/>
              </a:ext>
            </a:extLst>
          </p:cNvPr>
          <p:cNvSpPr txBox="1"/>
          <p:nvPr/>
        </p:nvSpPr>
        <p:spPr>
          <a:xfrm>
            <a:off x="408088" y="2255456"/>
            <a:ext cx="3487637" cy="461665"/>
          </a:xfrm>
          <a:prstGeom prst="rect">
            <a:avLst/>
          </a:prstGeom>
          <a:noFill/>
        </p:spPr>
        <p:txBody>
          <a:bodyPr wrap="square" rtlCol="0">
            <a:spAutoFit/>
          </a:bodyPr>
          <a:lstStyle/>
          <a:p>
            <a:r>
              <a:rPr lang="en-US" sz="1200" dirty="0"/>
              <a:t>Implemented GGI ratio across thin film. Extracted from GDOES profile in the paper. (Jackson, P.(2007)). </a:t>
            </a:r>
          </a:p>
        </p:txBody>
      </p:sp>
      <p:sp>
        <p:nvSpPr>
          <p:cNvPr id="7" name="TextBox 6">
            <a:extLst>
              <a:ext uri="{FF2B5EF4-FFF2-40B4-BE49-F238E27FC236}">
                <a16:creationId xmlns:a16="http://schemas.microsoft.com/office/drawing/2014/main" id="{62097BC3-3A53-4A73-9107-7C612E42DBC8}"/>
              </a:ext>
            </a:extLst>
          </p:cNvPr>
          <p:cNvSpPr txBox="1"/>
          <p:nvPr/>
        </p:nvSpPr>
        <p:spPr>
          <a:xfrm>
            <a:off x="408088" y="5865203"/>
            <a:ext cx="5124688" cy="507831"/>
          </a:xfrm>
          <a:prstGeom prst="rect">
            <a:avLst/>
          </a:prstGeom>
          <a:noFill/>
        </p:spPr>
        <p:txBody>
          <a:bodyPr wrap="square" rtlCol="0">
            <a:spAutoFit/>
          </a:bodyPr>
          <a:lstStyle/>
          <a:p>
            <a:r>
              <a:rPr lang="en-US" sz="1350" dirty="0"/>
              <a:t>Comparison between </a:t>
            </a:r>
            <a:r>
              <a:rPr lang="en-US" sz="1350" dirty="0" err="1"/>
              <a:t>Sdevice</a:t>
            </a:r>
            <a:r>
              <a:rPr lang="en-US" sz="1350" dirty="0"/>
              <a:t> and experiment. </a:t>
            </a:r>
          </a:p>
          <a:p>
            <a:r>
              <a:rPr lang="en-US" sz="1350" dirty="0"/>
              <a:t>(Thickness of MgF2 and AZO have been optimized to reduce reflection)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36BE8C4-4642-45C1-B4DB-8AFAE897FEAB}"/>
                  </a:ext>
                </a:extLst>
              </p:cNvPr>
              <p:cNvSpPr txBox="1"/>
              <p:nvPr/>
            </p:nvSpPr>
            <p:spPr>
              <a:xfrm>
                <a:off x="-1368" y="3010201"/>
                <a:ext cx="4572000" cy="7551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836967"/>
                              </a:solidFill>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𝑆𝑅𝐻</m:t>
                          </m:r>
                        </m:sup>
                      </m:s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𝑛𝑝</m:t>
                          </m:r>
                          <m:r>
                            <a:rPr lang="en-US" i="0">
                              <a:latin typeface="Cambria Math" panose="02040503050406030204" pitchFamily="18" charset="0"/>
                            </a:rPr>
                            <m:t> − </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𝑖</m:t>
                              </m:r>
                            </m:sub>
                            <m:sup>
                              <m:r>
                                <a:rPr lang="en-US" i="0">
                                  <a:latin typeface="Cambria Math" panose="02040503050406030204" pitchFamily="18" charset="0"/>
                                </a:rPr>
                                <m:t>2</m:t>
                              </m:r>
                            </m:sup>
                          </m:sSubSup>
                        </m:num>
                        <m:den>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1</m:t>
                              </m:r>
                            </m:sub>
                          </m:sSub>
                          <m:r>
                            <a:rPr lang="en-US" i="1">
                              <a:latin typeface="Cambria Math" panose="02040503050406030204" pitchFamily="18" charset="0"/>
                            </a:rPr>
                            <m:t>)</m:t>
                          </m:r>
                        </m:den>
                      </m:f>
                    </m:oMath>
                  </m:oMathPara>
                </a14:m>
                <a:endParaRPr lang="en-US" dirty="0"/>
              </a:p>
            </p:txBody>
          </p:sp>
        </mc:Choice>
        <mc:Fallback xmlns="">
          <p:sp>
            <p:nvSpPr>
              <p:cNvPr id="8" name="TextBox 7">
                <a:extLst>
                  <a:ext uri="{FF2B5EF4-FFF2-40B4-BE49-F238E27FC236}">
                    <a16:creationId xmlns:a16="http://schemas.microsoft.com/office/drawing/2014/main" id="{436BE8C4-4642-45C1-B4DB-8AFAE897FEAB}"/>
                  </a:ext>
                </a:extLst>
              </p:cNvPr>
              <p:cNvSpPr txBox="1">
                <a:spLocks noRot="1" noChangeAspect="1" noMove="1" noResize="1" noEditPoints="1" noAdjustHandles="1" noChangeArrowheads="1" noChangeShapeType="1" noTextEdit="1"/>
              </p:cNvSpPr>
              <p:nvPr/>
            </p:nvSpPr>
            <p:spPr>
              <a:xfrm>
                <a:off x="-1368" y="3010201"/>
                <a:ext cx="4572000"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1524DC-9F26-4DE5-8D86-38322CAD35D0}"/>
                  </a:ext>
                </a:extLst>
              </p:cNvPr>
              <p:cNvSpPr txBox="1"/>
              <p:nvPr/>
            </p:nvSpPr>
            <p:spPr>
              <a:xfrm>
                <a:off x="647896" y="3774820"/>
                <a:ext cx="1320618"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𝑛</m:t>
                              </m:r>
                            </m:sub>
                          </m:sSub>
                        </m:den>
                      </m:f>
                    </m:oMath>
                  </m:oMathPara>
                </a14:m>
                <a:endParaRPr lang="en-US" dirty="0"/>
              </a:p>
            </p:txBody>
          </p:sp>
        </mc:Choice>
        <mc:Fallback xmlns="">
          <p:sp>
            <p:nvSpPr>
              <p:cNvPr id="9" name="TextBox 8">
                <a:extLst>
                  <a:ext uri="{FF2B5EF4-FFF2-40B4-BE49-F238E27FC236}">
                    <a16:creationId xmlns:a16="http://schemas.microsoft.com/office/drawing/2014/main" id="{5A1524DC-9F26-4DE5-8D86-38322CAD35D0}"/>
                  </a:ext>
                </a:extLst>
              </p:cNvPr>
              <p:cNvSpPr txBox="1">
                <a:spLocks noRot="1" noChangeAspect="1" noMove="1" noResize="1" noEditPoints="1" noAdjustHandles="1" noChangeArrowheads="1" noChangeShapeType="1" noTextEdit="1"/>
              </p:cNvSpPr>
              <p:nvPr/>
            </p:nvSpPr>
            <p:spPr>
              <a:xfrm>
                <a:off x="647896" y="3774820"/>
                <a:ext cx="1320618" cy="56720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5E1BC7-50CC-4B85-93E3-0704BF7FAE8A}"/>
                  </a:ext>
                </a:extLst>
              </p:cNvPr>
              <p:cNvSpPr txBox="1"/>
              <p:nvPr/>
            </p:nvSpPr>
            <p:spPr>
              <a:xfrm>
                <a:off x="2386965" y="3754129"/>
                <a:ext cx="1312539" cy="597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𝑝</m:t>
                              </m:r>
                            </m:sub>
                          </m:sSub>
                        </m:den>
                      </m:f>
                    </m:oMath>
                  </m:oMathPara>
                </a14:m>
                <a:endParaRPr lang="en-US" dirty="0"/>
              </a:p>
            </p:txBody>
          </p:sp>
        </mc:Choice>
        <mc:Fallback xmlns="">
          <p:sp>
            <p:nvSpPr>
              <p:cNvPr id="10" name="TextBox 9">
                <a:extLst>
                  <a:ext uri="{FF2B5EF4-FFF2-40B4-BE49-F238E27FC236}">
                    <a16:creationId xmlns:a16="http://schemas.microsoft.com/office/drawing/2014/main" id="{0D5E1BC7-50CC-4B85-93E3-0704BF7FAE8A}"/>
                  </a:ext>
                </a:extLst>
              </p:cNvPr>
              <p:cNvSpPr txBox="1">
                <a:spLocks noRot="1" noChangeAspect="1" noMove="1" noResize="1" noEditPoints="1" noAdjustHandles="1" noChangeArrowheads="1" noChangeShapeType="1" noTextEdit="1"/>
              </p:cNvSpPr>
              <p:nvPr/>
            </p:nvSpPr>
            <p:spPr>
              <a:xfrm>
                <a:off x="2386965" y="3754129"/>
                <a:ext cx="1312539" cy="597664"/>
              </a:xfrm>
              <a:prstGeom prst="rect">
                <a:avLst/>
              </a:prstGeom>
              <a:blipFill>
                <a:blip r:embed="rId8"/>
                <a:stretch>
                  <a:fillRect/>
                </a:stretch>
              </a:blipFill>
            </p:spPr>
            <p:txBody>
              <a:bodyPr/>
              <a:lstStyle/>
              <a:p>
                <a:r>
                  <a:rPr lang="en-US">
                    <a:noFill/>
                  </a:rPr>
                  <a:t> </a:t>
                </a:r>
              </a:p>
            </p:txBody>
          </p:sp>
        </mc:Fallback>
      </mc:AlternateContent>
      <p:pic>
        <p:nvPicPr>
          <p:cNvPr id="11" name="Picture 10" descr="Chart&#10;&#10;Description automatically generated with low confidence">
            <a:extLst>
              <a:ext uri="{FF2B5EF4-FFF2-40B4-BE49-F238E27FC236}">
                <a16:creationId xmlns:a16="http://schemas.microsoft.com/office/drawing/2014/main" id="{4A6B64A5-8E20-46C1-867C-461E8690DE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6611" y="137583"/>
            <a:ext cx="4009301" cy="2048548"/>
          </a:xfrm>
          <a:prstGeom prst="rect">
            <a:avLst/>
          </a:prstGeom>
        </p:spPr>
      </p:pic>
      <p:cxnSp>
        <p:nvCxnSpPr>
          <p:cNvPr id="4" name="Straight Arrow Connector 3">
            <a:extLst>
              <a:ext uri="{FF2B5EF4-FFF2-40B4-BE49-F238E27FC236}">
                <a16:creationId xmlns:a16="http://schemas.microsoft.com/office/drawing/2014/main" id="{2352468E-B9AF-4915-8882-1D3A3AFDBF16}"/>
              </a:ext>
            </a:extLst>
          </p:cNvPr>
          <p:cNvCxnSpPr>
            <a:cxnSpLocks/>
          </p:cNvCxnSpPr>
          <p:nvPr/>
        </p:nvCxnSpPr>
        <p:spPr>
          <a:xfrm>
            <a:off x="3469565" y="1142950"/>
            <a:ext cx="11144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E3A99EB-E583-474D-9423-2DA2FC2CB204}"/>
              </a:ext>
            </a:extLst>
          </p:cNvPr>
          <p:cNvSpPr txBox="1"/>
          <p:nvPr/>
        </p:nvSpPr>
        <p:spPr>
          <a:xfrm>
            <a:off x="3469565" y="464238"/>
            <a:ext cx="1070806" cy="584775"/>
          </a:xfrm>
          <a:prstGeom prst="rect">
            <a:avLst/>
          </a:prstGeom>
          <a:noFill/>
        </p:spPr>
        <p:txBody>
          <a:bodyPr wrap="none" rtlCol="0">
            <a:spAutoFit/>
          </a:bodyPr>
          <a:lstStyle/>
          <a:p>
            <a:pPr algn="ctr"/>
            <a:r>
              <a:rPr lang="en-US" sz="1600" dirty="0"/>
              <a:t>Process</a:t>
            </a:r>
          </a:p>
          <a:p>
            <a:pPr algn="ctr"/>
            <a:r>
              <a:rPr lang="en-US" sz="1600" dirty="0"/>
              <a:t>Simulation</a:t>
            </a:r>
          </a:p>
        </p:txBody>
      </p:sp>
      <p:sp>
        <p:nvSpPr>
          <p:cNvPr id="15" name="TextBox 14">
            <a:extLst>
              <a:ext uri="{FF2B5EF4-FFF2-40B4-BE49-F238E27FC236}">
                <a16:creationId xmlns:a16="http://schemas.microsoft.com/office/drawing/2014/main" id="{1A46FCA6-F54E-47A2-AB65-9E9B9E759023}"/>
              </a:ext>
            </a:extLst>
          </p:cNvPr>
          <p:cNvSpPr txBox="1"/>
          <p:nvPr/>
        </p:nvSpPr>
        <p:spPr>
          <a:xfrm>
            <a:off x="4894363" y="2238621"/>
            <a:ext cx="3487637" cy="646331"/>
          </a:xfrm>
          <a:prstGeom prst="rect">
            <a:avLst/>
          </a:prstGeom>
          <a:noFill/>
        </p:spPr>
        <p:txBody>
          <a:bodyPr wrap="square" rtlCol="0">
            <a:spAutoFit/>
          </a:bodyPr>
          <a:lstStyle/>
          <a:p>
            <a:r>
              <a:rPr lang="en-US" sz="1200" dirty="0"/>
              <a:t>Simulated deep level defect concentration via process simulation based on GGI ratio and fixed CGI (0.85) and valence ratio (1.00)</a:t>
            </a:r>
          </a:p>
        </p:txBody>
      </p:sp>
      <p:sp>
        <p:nvSpPr>
          <p:cNvPr id="16" name="TextBox 15">
            <a:extLst>
              <a:ext uri="{FF2B5EF4-FFF2-40B4-BE49-F238E27FC236}">
                <a16:creationId xmlns:a16="http://schemas.microsoft.com/office/drawing/2014/main" id="{EFEDCBC2-17E4-4F07-86F9-E71B609125AF}"/>
              </a:ext>
            </a:extLst>
          </p:cNvPr>
          <p:cNvSpPr txBox="1"/>
          <p:nvPr/>
        </p:nvSpPr>
        <p:spPr>
          <a:xfrm>
            <a:off x="4117955" y="3260854"/>
            <a:ext cx="4772025" cy="1200329"/>
          </a:xfrm>
          <a:prstGeom prst="rect">
            <a:avLst/>
          </a:prstGeom>
          <a:noFill/>
        </p:spPr>
        <p:txBody>
          <a:bodyPr wrap="square" rtlCol="0">
            <a:spAutoFit/>
          </a:bodyPr>
          <a:lstStyle/>
          <a:p>
            <a:r>
              <a:rPr lang="en-US" dirty="0"/>
              <a:t>Deep level defect: Traps (SRH recombination)</a:t>
            </a:r>
          </a:p>
          <a:p>
            <a:endParaRPr lang="en-US" dirty="0"/>
          </a:p>
          <a:p>
            <a:r>
              <a:rPr lang="en-US" dirty="0"/>
              <a:t>Shallow defect: incomplete ionization donor/acceptor</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731546F-6A61-4544-AD54-A64AA2936913}"/>
                  </a:ext>
                </a:extLst>
              </p:cNvPr>
              <p:cNvSpPr txBox="1"/>
              <p:nvPr/>
            </p:nvSpPr>
            <p:spPr>
              <a:xfrm>
                <a:off x="1308205" y="4386879"/>
                <a:ext cx="4572000" cy="39626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𝑛</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𝑝</m:t>
                        </m:r>
                      </m:sub>
                    </m:sSub>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2</m:t>
                        </m:r>
                      </m:sup>
                    </m:sSup>
                  </m:oMath>
                </a14:m>
                <a:endParaRPr lang="en-US" dirty="0"/>
              </a:p>
            </p:txBody>
          </p:sp>
        </mc:Choice>
        <mc:Fallback xmlns="">
          <p:sp>
            <p:nvSpPr>
              <p:cNvPr id="17" name="TextBox 16">
                <a:extLst>
                  <a:ext uri="{FF2B5EF4-FFF2-40B4-BE49-F238E27FC236}">
                    <a16:creationId xmlns:a16="http://schemas.microsoft.com/office/drawing/2014/main" id="{1731546F-6A61-4544-AD54-A64AA2936913}"/>
                  </a:ext>
                </a:extLst>
              </p:cNvPr>
              <p:cNvSpPr txBox="1">
                <a:spLocks noRot="1" noChangeAspect="1" noMove="1" noResize="1" noEditPoints="1" noAdjustHandles="1" noChangeArrowheads="1" noChangeShapeType="1" noTextEdit="1"/>
              </p:cNvSpPr>
              <p:nvPr/>
            </p:nvSpPr>
            <p:spPr>
              <a:xfrm>
                <a:off x="1308205" y="4386879"/>
                <a:ext cx="4572000" cy="396262"/>
              </a:xfrm>
              <a:prstGeom prst="rect">
                <a:avLst/>
              </a:prstGeom>
              <a:blipFill>
                <a:blip r:embed="rId10"/>
                <a:stretch>
                  <a:fillRect t="-6154" b="-20000"/>
                </a:stretch>
              </a:blipFill>
            </p:spPr>
            <p:txBody>
              <a:bodyPr/>
              <a:lstStyle/>
              <a:p>
                <a:r>
                  <a:rPr lang="en-US">
                    <a:noFill/>
                  </a:rPr>
                  <a:t> </a:t>
                </a:r>
              </a:p>
            </p:txBody>
          </p:sp>
        </mc:Fallback>
      </mc:AlternateContent>
      <p:pic>
        <p:nvPicPr>
          <p:cNvPr id="37" name="Audio 36">
            <a:hlinkClick r:id="" action="ppaction://media"/>
            <a:extLst>
              <a:ext uri="{FF2B5EF4-FFF2-40B4-BE49-F238E27FC236}">
                <a16:creationId xmlns:a16="http://schemas.microsoft.com/office/drawing/2014/main" id="{9D5066BF-3574-4BAB-8DAC-1B3189B4A5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40816630"/>
      </p:ext>
    </p:extLst>
  </p:cSld>
  <p:clrMapOvr>
    <a:masterClrMapping/>
  </p:clrMapOvr>
  <mc:AlternateContent xmlns:mc="http://schemas.openxmlformats.org/markup-compatibility/2006" xmlns:p14="http://schemas.microsoft.com/office/powerpoint/2010/main">
    <mc:Choice Requires="p14">
      <p:transition spd="slow" p14:dur="2000" advTm="91226"/>
    </mc:Choice>
    <mc:Fallback xmlns="">
      <p:transition spd="slow" advTm="9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BAFCD-F4DB-41CD-8DD4-92B3189FB905}"/>
              </a:ext>
            </a:extLst>
          </p:cNvPr>
          <p:cNvSpPr>
            <a:spLocks noGrp="1"/>
          </p:cNvSpPr>
          <p:nvPr>
            <p:ph type="body" sz="quarter" idx="11"/>
          </p:nvPr>
        </p:nvSpPr>
        <p:spPr/>
        <p:txBody>
          <a:bodyPr/>
          <a:lstStyle/>
          <a:p>
            <a:r>
              <a:rPr lang="en-US" b="0" dirty="0"/>
              <a:t>Chemical potential-based device simulation</a:t>
            </a:r>
          </a:p>
          <a:p>
            <a:r>
              <a:rPr lang="en-US" b="0" dirty="0"/>
              <a:t>More comparisons between experiments and simulations</a:t>
            </a:r>
          </a:p>
          <a:p>
            <a:r>
              <a:rPr lang="en-US" b="0" dirty="0"/>
              <a:t>2D simulation to explore the effect of ordered vacancy compound (OVC) and grain boundary.</a:t>
            </a:r>
          </a:p>
          <a:p>
            <a:pPr marL="0" indent="0">
              <a:buNone/>
            </a:pPr>
            <a:endParaRPr lang="en-US" dirty="0"/>
          </a:p>
        </p:txBody>
      </p:sp>
      <p:sp>
        <p:nvSpPr>
          <p:cNvPr id="3" name="Title 2">
            <a:extLst>
              <a:ext uri="{FF2B5EF4-FFF2-40B4-BE49-F238E27FC236}">
                <a16:creationId xmlns:a16="http://schemas.microsoft.com/office/drawing/2014/main" id="{7DD84B9F-153C-42D4-9C70-32F9E343C67A}"/>
              </a:ext>
            </a:extLst>
          </p:cNvPr>
          <p:cNvSpPr>
            <a:spLocks noGrp="1"/>
          </p:cNvSpPr>
          <p:nvPr>
            <p:ph type="title"/>
          </p:nvPr>
        </p:nvSpPr>
        <p:spPr/>
        <p:txBody>
          <a:bodyPr/>
          <a:lstStyle/>
          <a:p>
            <a:r>
              <a:rPr lang="en-US" dirty="0"/>
              <a:t>Future Plan</a:t>
            </a:r>
          </a:p>
        </p:txBody>
      </p:sp>
      <p:pic>
        <p:nvPicPr>
          <p:cNvPr id="18" name="Audio 17">
            <a:hlinkClick r:id="" action="ppaction://media"/>
            <a:extLst>
              <a:ext uri="{FF2B5EF4-FFF2-40B4-BE49-F238E27FC236}">
                <a16:creationId xmlns:a16="http://schemas.microsoft.com/office/drawing/2014/main" id="{763F3CCC-CEDC-4AE9-B144-5B23EA500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80664377"/>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1B3A05-CAB0-4385-98B9-3DBEE2472F68}"/>
              </a:ext>
            </a:extLst>
          </p:cNvPr>
          <p:cNvSpPr>
            <a:spLocks noGrp="1"/>
          </p:cNvSpPr>
          <p:nvPr>
            <p:ph type="body" sz="quarter" idx="11"/>
          </p:nvPr>
        </p:nvSpPr>
        <p:spPr/>
        <p:txBody>
          <a:bodyPr/>
          <a:lstStyle/>
          <a:p>
            <a:r>
              <a:rPr lang="en-US" b="0" dirty="0"/>
              <a:t>Dr. Scott Dunham, David Sommer, Aaron </a:t>
            </a:r>
            <a:r>
              <a:rPr lang="en-US" b="0" dirty="0" err="1"/>
              <a:t>Gehrke</a:t>
            </a:r>
            <a:r>
              <a:rPr lang="en-US" b="0" dirty="0"/>
              <a:t>, </a:t>
            </a:r>
            <a:r>
              <a:rPr lang="en-US" b="0" dirty="0" err="1"/>
              <a:t>Shifeng</a:t>
            </a:r>
            <a:r>
              <a:rPr lang="en-US" b="0" dirty="0"/>
              <a:t> Zhu</a:t>
            </a:r>
          </a:p>
          <a:p>
            <a:r>
              <a:rPr lang="en-US" b="0" dirty="0"/>
              <a:t>Department of Energy (DOE), Clean Energy Institute, Molecular Engineering &amp; Sciences Department</a:t>
            </a:r>
          </a:p>
        </p:txBody>
      </p:sp>
      <p:sp>
        <p:nvSpPr>
          <p:cNvPr id="3" name="Title 2">
            <a:extLst>
              <a:ext uri="{FF2B5EF4-FFF2-40B4-BE49-F238E27FC236}">
                <a16:creationId xmlns:a16="http://schemas.microsoft.com/office/drawing/2014/main" id="{844E28ED-DEC6-4C65-8A0B-F1D942639441}"/>
              </a:ext>
            </a:extLst>
          </p:cNvPr>
          <p:cNvSpPr>
            <a:spLocks noGrp="1"/>
          </p:cNvSpPr>
          <p:nvPr>
            <p:ph type="title"/>
          </p:nvPr>
        </p:nvSpPr>
        <p:spPr/>
        <p:txBody>
          <a:bodyPr/>
          <a:lstStyle/>
          <a:p>
            <a:r>
              <a:rPr lang="en-US" dirty="0"/>
              <a:t>Acknowledgment </a:t>
            </a:r>
          </a:p>
        </p:txBody>
      </p:sp>
      <p:pic>
        <p:nvPicPr>
          <p:cNvPr id="1026" name="Picture 2">
            <a:extLst>
              <a:ext uri="{FF2B5EF4-FFF2-40B4-BE49-F238E27FC236}">
                <a16:creationId xmlns:a16="http://schemas.microsoft.com/office/drawing/2014/main" id="{E7B125EF-5DAC-4BBA-BDBE-6B68BE2D3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806" y="3775744"/>
            <a:ext cx="2775502" cy="807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lecular Engineering &amp; Sciences Institute logo">
            <a:extLst>
              <a:ext uri="{FF2B5EF4-FFF2-40B4-BE49-F238E27FC236}">
                <a16:creationId xmlns:a16="http://schemas.microsoft.com/office/drawing/2014/main" id="{CB3BED1F-3A3C-4E0B-AADD-E8566F43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2872" y="3713531"/>
            <a:ext cx="3764239" cy="922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E6505-D6BD-4BF1-A59B-D4283147DE96}"/>
              </a:ext>
            </a:extLst>
          </p:cNvPr>
          <p:cNvPicPr>
            <a:picLocks noChangeAspect="1"/>
          </p:cNvPicPr>
          <p:nvPr/>
        </p:nvPicPr>
        <p:blipFill>
          <a:blip r:embed="rId6"/>
          <a:stretch>
            <a:fillRect/>
          </a:stretch>
        </p:blipFill>
        <p:spPr>
          <a:xfrm>
            <a:off x="1027806" y="5009299"/>
            <a:ext cx="4572000" cy="585216"/>
          </a:xfrm>
          <a:prstGeom prst="rect">
            <a:avLst/>
          </a:prstGeom>
        </p:spPr>
      </p:pic>
      <p:pic>
        <p:nvPicPr>
          <p:cNvPr id="6" name="Audio 5">
            <a:hlinkClick r:id="" action="ppaction://media"/>
            <a:extLst>
              <a:ext uri="{FF2B5EF4-FFF2-40B4-BE49-F238E27FC236}">
                <a16:creationId xmlns:a16="http://schemas.microsoft.com/office/drawing/2014/main" id="{0F27A6C8-602A-44DA-B6BB-4EB9801304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65230908"/>
      </p:ext>
    </p:extLst>
  </p:cSld>
  <p:clrMapOvr>
    <a:masterClrMapping/>
  </p:clrMapOvr>
  <mc:AlternateContent xmlns:mc="http://schemas.openxmlformats.org/markup-compatibility/2006" xmlns:p14="http://schemas.microsoft.com/office/powerpoint/2010/main">
    <mc:Choice Requires="p14">
      <p:transition spd="slow" p14:dur="2000" advTm="21836"/>
    </mc:Choice>
    <mc:Fallback xmlns="">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F690-7C46-4258-BB0B-2A0F97ECD589}"/>
              </a:ext>
            </a:extLst>
          </p:cNvPr>
          <p:cNvSpPr txBox="1">
            <a:spLocks/>
          </p:cNvSpPr>
          <p:nvPr/>
        </p:nvSpPr>
        <p:spPr>
          <a:xfrm>
            <a:off x="511222" y="602642"/>
            <a:ext cx="7886700" cy="5089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2D simulation</a:t>
            </a:r>
          </a:p>
        </p:txBody>
      </p:sp>
      <p:pic>
        <p:nvPicPr>
          <p:cNvPr id="4" name="Picture 3" descr="Chart, box and whisker chart&#10;&#10;Description automatically generated">
            <a:extLst>
              <a:ext uri="{FF2B5EF4-FFF2-40B4-BE49-F238E27FC236}">
                <a16:creationId xmlns:a16="http://schemas.microsoft.com/office/drawing/2014/main" id="{A270A494-A407-4427-9C82-78AF0C734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02613"/>
            <a:ext cx="5777345" cy="3888983"/>
          </a:xfrm>
          <a:prstGeom prst="rect">
            <a:avLst/>
          </a:prstGeom>
        </p:spPr>
      </p:pic>
      <p:sp>
        <p:nvSpPr>
          <p:cNvPr id="5" name="TextBox 4">
            <a:extLst>
              <a:ext uri="{FF2B5EF4-FFF2-40B4-BE49-F238E27FC236}">
                <a16:creationId xmlns:a16="http://schemas.microsoft.com/office/drawing/2014/main" id="{C9EE47CB-4A27-499E-8CB8-26FAD2340176}"/>
              </a:ext>
            </a:extLst>
          </p:cNvPr>
          <p:cNvSpPr txBox="1"/>
          <p:nvPr/>
        </p:nvSpPr>
        <p:spPr>
          <a:xfrm>
            <a:off x="5777346" y="1602613"/>
            <a:ext cx="3241964" cy="3831818"/>
          </a:xfrm>
          <a:prstGeom prst="rect">
            <a:avLst/>
          </a:prstGeom>
          <a:noFill/>
        </p:spPr>
        <p:txBody>
          <a:bodyPr wrap="square" rtlCol="0">
            <a:spAutoFit/>
          </a:bodyPr>
          <a:lstStyle/>
          <a:p>
            <a:r>
              <a:rPr lang="en-US" sz="1350" dirty="0"/>
              <a:t>It’s also possible to extend 1D simulation to 2D. So that we can implement grain boundary or other interesting structure into the CIGS solar cell device. In the left side schematic, a grain boundary region has been applied in the middle separated by black lines. In future work, we can change the properties of this region to see how the grain boundary could affect device performance. In current work, we build a small circular region inside grain boundary. This special region has been given a different GGI value from outer region (grain boundary region has identical properties with CIGS). Since bandgap of materials is dependent on GGI ration, the small circle may lead to energy barrier or trap inside the device.</a:t>
            </a:r>
          </a:p>
        </p:txBody>
      </p:sp>
    </p:spTree>
    <p:extLst>
      <p:ext uri="{BB962C8B-B14F-4D97-AF65-F5344CB8AC3E}">
        <p14:creationId xmlns:p14="http://schemas.microsoft.com/office/powerpoint/2010/main" val="305150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F326ED-9FBF-43A8-AD20-656EEF576885}"/>
              </a:ext>
            </a:extLst>
          </p:cNvPr>
          <p:cNvSpPr>
            <a:spLocks noGrp="1"/>
          </p:cNvSpPr>
          <p:nvPr>
            <p:ph type="body" sz="quarter" idx="11"/>
          </p:nvPr>
        </p:nvSpPr>
        <p:spPr/>
        <p:txBody>
          <a:bodyPr/>
          <a:lstStyle/>
          <a:p>
            <a:pPr marL="0" indent="0">
              <a:buNone/>
            </a:pPr>
            <a:r>
              <a:rPr lang="en-US" sz="1400" b="0" dirty="0"/>
              <a:t>1. Lee, </a:t>
            </a:r>
            <a:r>
              <a:rPr lang="en-US" sz="1400" b="0" dirty="0" err="1"/>
              <a:t>Dongho</a:t>
            </a:r>
            <a:r>
              <a:rPr lang="en-US" sz="1400" b="0" dirty="0"/>
              <a:t>, et al. "Effects of the Cu/(Ga+ In) ratio on the bulk and interface properties of Cu (</a:t>
            </a:r>
            <a:r>
              <a:rPr lang="en-US" sz="1400" b="0" dirty="0" err="1"/>
              <a:t>InGa</a:t>
            </a:r>
            <a:r>
              <a:rPr lang="en-US" sz="1400" b="0" dirty="0"/>
              <a:t>)(</a:t>
            </a:r>
            <a:r>
              <a:rPr lang="en-US" sz="1400" b="0" dirty="0" err="1"/>
              <a:t>SSe</a:t>
            </a:r>
            <a:r>
              <a:rPr lang="en-US" sz="1400" b="0" dirty="0"/>
              <a:t>) 2 solar cells." Solar Energy Materials and Solar Cells 149 (2016): 195-203.</a:t>
            </a:r>
          </a:p>
          <a:p>
            <a:pPr marL="0" indent="0">
              <a:buNone/>
            </a:pPr>
            <a:r>
              <a:rPr lang="en-US" sz="1400" b="0" dirty="0"/>
              <a:t>2. ACS Appl. Mater. Interfaces 2018, 10, 28553−28565</a:t>
            </a:r>
          </a:p>
          <a:p>
            <a:pPr marL="0" indent="0">
              <a:buNone/>
            </a:pPr>
            <a:r>
              <a:rPr lang="en-US" sz="1400" b="0" dirty="0"/>
              <a:t>3. Werner, Florian, et al. "Alkali treatments of Cu (In, Ga) Se2 thin‐film absorbers and their impact on transport barriers." Progress in Photovoltaics: Research and Applications 26.11 (2018): 911-923.</a:t>
            </a:r>
          </a:p>
          <a:p>
            <a:pPr marL="0" indent="0">
              <a:buNone/>
            </a:pPr>
            <a:r>
              <a:rPr lang="en-US" sz="1400" b="0" dirty="0"/>
              <a:t>4. Werner, Florian, et al. "Can we see defects in capacitance measurements of thin‐film solar cells?." Progress in Photovoltaics: Research and Applications 27.11 (2019): 1045-1058.</a:t>
            </a:r>
          </a:p>
          <a:p>
            <a:pPr marL="0" indent="0">
              <a:buNone/>
            </a:pPr>
            <a:r>
              <a:rPr lang="en-US" sz="1400" b="0" dirty="0"/>
              <a:t>5. </a:t>
            </a:r>
            <a:r>
              <a:rPr lang="en-US" sz="1400" b="0" dirty="0" err="1"/>
              <a:t>Eisenbarth</a:t>
            </a:r>
            <a:r>
              <a:rPr lang="en-US" sz="1400" b="0" dirty="0"/>
              <a:t>, Tobias, et al. "Interpretation of admittance, capacitance-voltage, and current-voltage signatures in Cu (In, Ga) Se 2 thin film solar cells." Journal of Applied Physics 107.3 (2010): 034509.</a:t>
            </a:r>
          </a:p>
          <a:p>
            <a:pPr marL="0" indent="0">
              <a:buNone/>
            </a:pPr>
            <a:r>
              <a:rPr lang="en-US" sz="1400" b="0" dirty="0"/>
              <a:t>6. </a:t>
            </a:r>
            <a:r>
              <a:rPr lang="en-US" sz="1400" b="0" dirty="0" err="1"/>
              <a:t>Khelifi</a:t>
            </a:r>
            <a:r>
              <a:rPr lang="en-US" sz="1400" b="0" dirty="0"/>
              <a:t>, Samira, et al. "Investigation of defects by admittance spectroscopy measurements in poly (3-hexylthiophene):(6, 6)-phenyl C61-butyric acid methyl ester organic solar cells degraded under air exposure." Journal of Applied Physics 110.9 (2011): 094509.</a:t>
            </a:r>
          </a:p>
          <a:p>
            <a:pPr marL="0" indent="0">
              <a:buNone/>
            </a:pPr>
            <a:r>
              <a:rPr lang="en-US" sz="1400" b="0" dirty="0"/>
              <a:t>7. </a:t>
            </a:r>
            <a:r>
              <a:rPr lang="en-US" sz="1400" b="0" dirty="0" err="1"/>
              <a:t>Kronik</a:t>
            </a:r>
            <a:r>
              <a:rPr lang="en-US" sz="1400" b="0" dirty="0"/>
              <a:t>, </a:t>
            </a:r>
            <a:r>
              <a:rPr lang="en-US" sz="1400" b="0" dirty="0" err="1"/>
              <a:t>Leeor</a:t>
            </a:r>
            <a:r>
              <a:rPr lang="en-US" sz="1400" b="0" dirty="0"/>
              <a:t>, David </a:t>
            </a:r>
            <a:r>
              <a:rPr lang="en-US" sz="1400" b="0" dirty="0" err="1"/>
              <a:t>Cahen</a:t>
            </a:r>
            <a:r>
              <a:rPr lang="en-US" sz="1400" b="0" dirty="0"/>
              <a:t>, and Hans Werner </a:t>
            </a:r>
            <a:r>
              <a:rPr lang="en-US" sz="1400" b="0" dirty="0" err="1"/>
              <a:t>Schock</a:t>
            </a:r>
            <a:r>
              <a:rPr lang="en-US" sz="1400" b="0" dirty="0"/>
              <a:t>. "Effects of sodium on polycrystalline Cu (In, Ga) Se2 and its solar cell performance." Advanced Materials 10.1 (1998): 31-36.</a:t>
            </a:r>
          </a:p>
          <a:p>
            <a:pPr marL="0" indent="0">
              <a:buNone/>
            </a:pPr>
            <a:endParaRPr lang="en-US" dirty="0"/>
          </a:p>
        </p:txBody>
      </p:sp>
      <p:sp>
        <p:nvSpPr>
          <p:cNvPr id="3" name="Title 2">
            <a:extLst>
              <a:ext uri="{FF2B5EF4-FFF2-40B4-BE49-F238E27FC236}">
                <a16:creationId xmlns:a16="http://schemas.microsoft.com/office/drawing/2014/main" id="{A487A560-5744-43E5-91B6-6F0F6F831BD9}"/>
              </a:ext>
            </a:extLst>
          </p:cNvPr>
          <p:cNvSpPr>
            <a:spLocks noGrp="1"/>
          </p:cNvSpPr>
          <p:nvPr>
            <p:ph type="title"/>
          </p:nvPr>
        </p:nvSpPr>
        <p:spPr/>
        <p:txBody>
          <a:bodyPr/>
          <a:lstStyle/>
          <a:p>
            <a:r>
              <a:rPr lang="en-US" sz="2400" dirty="0"/>
              <a:t>Reference</a:t>
            </a:r>
          </a:p>
        </p:txBody>
      </p:sp>
    </p:spTree>
    <p:extLst>
      <p:ext uri="{BB962C8B-B14F-4D97-AF65-F5344CB8AC3E}">
        <p14:creationId xmlns:p14="http://schemas.microsoft.com/office/powerpoint/2010/main" val="29795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B0515-CDE1-4E09-ADAD-0FA4A0BD8A53}"/>
              </a:ext>
            </a:extLst>
          </p:cNvPr>
          <p:cNvSpPr>
            <a:spLocks noGrp="1"/>
          </p:cNvSpPr>
          <p:nvPr>
            <p:ph type="body" sz="quarter" idx="11"/>
          </p:nvPr>
        </p:nvSpPr>
        <p:spPr/>
        <p:txBody>
          <a:bodyPr/>
          <a:lstStyle/>
          <a:p>
            <a:r>
              <a:rPr lang="en-US" dirty="0"/>
              <a:t>First Generation: Monocrystalline/Polycrystalline silicon solar cells</a:t>
            </a:r>
          </a:p>
          <a:p>
            <a:r>
              <a:rPr lang="en-US" dirty="0"/>
              <a:t>Second Generation: Thin film solar cells (CIGS)</a:t>
            </a:r>
          </a:p>
          <a:p>
            <a:pPr marL="0" indent="0">
              <a:buNone/>
            </a:pPr>
            <a:r>
              <a:rPr lang="en-US" dirty="0"/>
              <a:t>Advantages: low temperature coefficient, tunable bandgap, </a:t>
            </a:r>
            <a:r>
              <a:rPr lang="en-US"/>
              <a:t>high absorption, </a:t>
            </a:r>
            <a:r>
              <a:rPr lang="en-US" dirty="0"/>
              <a:t>22.6% efficiency</a:t>
            </a:r>
          </a:p>
        </p:txBody>
      </p:sp>
      <p:sp>
        <p:nvSpPr>
          <p:cNvPr id="3" name="Title 2">
            <a:extLst>
              <a:ext uri="{FF2B5EF4-FFF2-40B4-BE49-F238E27FC236}">
                <a16:creationId xmlns:a16="http://schemas.microsoft.com/office/drawing/2014/main" id="{7B765426-4731-4F81-B9F9-A319EA65BA19}"/>
              </a:ext>
            </a:extLst>
          </p:cNvPr>
          <p:cNvSpPr>
            <a:spLocks noGrp="1"/>
          </p:cNvSpPr>
          <p:nvPr>
            <p:ph type="title"/>
          </p:nvPr>
        </p:nvSpPr>
        <p:spPr/>
        <p:txBody>
          <a:bodyPr/>
          <a:lstStyle/>
          <a:p>
            <a:r>
              <a:rPr lang="en-US" dirty="0"/>
              <a:t>Introduction</a:t>
            </a:r>
          </a:p>
        </p:txBody>
      </p:sp>
      <p:pic>
        <p:nvPicPr>
          <p:cNvPr id="5" name="Picture 4" descr="A picture containing outdoor, solar cell&#10;&#10;Description automatically generated">
            <a:extLst>
              <a:ext uri="{FF2B5EF4-FFF2-40B4-BE49-F238E27FC236}">
                <a16:creationId xmlns:a16="http://schemas.microsoft.com/office/drawing/2014/main" id="{968FDF25-D8CB-4EDD-A233-2605C4488998}"/>
              </a:ext>
            </a:extLst>
          </p:cNvPr>
          <p:cNvPicPr>
            <a:picLocks noChangeAspect="1"/>
          </p:cNvPicPr>
          <p:nvPr/>
        </p:nvPicPr>
        <p:blipFill>
          <a:blip r:embed="rId5"/>
          <a:stretch>
            <a:fillRect/>
          </a:stretch>
        </p:blipFill>
        <p:spPr>
          <a:xfrm>
            <a:off x="810051" y="4266574"/>
            <a:ext cx="4362138" cy="2453703"/>
          </a:xfrm>
          <a:prstGeom prst="rect">
            <a:avLst/>
          </a:prstGeom>
        </p:spPr>
      </p:pic>
      <p:pic>
        <p:nvPicPr>
          <p:cNvPr id="6" name="Audio 5">
            <a:hlinkClick r:id="" action="ppaction://media"/>
            <a:extLst>
              <a:ext uri="{FF2B5EF4-FFF2-40B4-BE49-F238E27FC236}">
                <a16:creationId xmlns:a16="http://schemas.microsoft.com/office/drawing/2014/main" id="{69F5004E-F87E-4072-A14E-B313F8E0D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34779885"/>
      </p:ext>
    </p:extLst>
  </p:cSld>
  <p:clrMapOvr>
    <a:masterClrMapping/>
  </p:clrMapOvr>
  <mc:AlternateContent xmlns:mc="http://schemas.openxmlformats.org/markup-compatibility/2006" xmlns:p14="http://schemas.microsoft.com/office/powerpoint/2010/main">
    <mc:Choice Requires="p14">
      <p:transition spd="slow" p14:dur="2000" advTm="64514"/>
    </mc:Choice>
    <mc:Fallback xmlns="">
      <p:transition spd="slow" advTm="6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D59CDF-69BC-4E7D-9A9A-666BE5446946}"/>
              </a:ext>
            </a:extLst>
          </p:cNvPr>
          <p:cNvSpPr>
            <a:spLocks noGrp="1"/>
          </p:cNvSpPr>
          <p:nvPr>
            <p:ph type="body" sz="quarter" idx="11"/>
          </p:nvPr>
        </p:nvSpPr>
        <p:spPr>
          <a:xfrm>
            <a:off x="671756" y="4306772"/>
            <a:ext cx="8196210" cy="506122"/>
          </a:xfrm>
        </p:spPr>
        <p:txBody>
          <a:bodyPr/>
          <a:lstStyle/>
          <a:p>
            <a:r>
              <a:rPr lang="en-US" dirty="0"/>
              <a:t>Common defects in CIGS:</a:t>
            </a:r>
          </a:p>
          <a:p>
            <a:pPr marL="0" indent="0">
              <a:buNone/>
            </a:pPr>
            <a:r>
              <a:rPr lang="en-US" dirty="0" err="1"/>
              <a:t>V</a:t>
            </a:r>
            <a:r>
              <a:rPr lang="en-US" baseline="-25000" dirty="0" err="1"/>
              <a:t>Cu</a:t>
            </a:r>
            <a:r>
              <a:rPr lang="en-US" dirty="0"/>
              <a:t>, </a:t>
            </a:r>
            <a:r>
              <a:rPr lang="en-US" dirty="0" err="1"/>
              <a:t>V</a:t>
            </a:r>
            <a:r>
              <a:rPr lang="en-US" baseline="-25000" dirty="0" err="1"/>
              <a:t>Ga</a:t>
            </a:r>
            <a:r>
              <a:rPr lang="en-US" baseline="-25000" dirty="0"/>
              <a:t>/In</a:t>
            </a:r>
            <a:r>
              <a:rPr lang="en-US" dirty="0"/>
              <a:t>, </a:t>
            </a:r>
            <a:r>
              <a:rPr lang="en-US" dirty="0" err="1"/>
              <a:t>V</a:t>
            </a:r>
            <a:r>
              <a:rPr lang="en-US" baseline="-25000" dirty="0" err="1"/>
              <a:t>se</a:t>
            </a:r>
            <a:r>
              <a:rPr lang="en-US" sz="2000" dirty="0"/>
              <a:t>, </a:t>
            </a:r>
            <a:r>
              <a:rPr lang="en-US" sz="2000" dirty="0" err="1"/>
              <a:t>Cu</a:t>
            </a:r>
            <a:r>
              <a:rPr lang="en-US" sz="2000" baseline="-25000" dirty="0" err="1"/>
              <a:t>Ga</a:t>
            </a:r>
            <a:r>
              <a:rPr lang="en-US" sz="2000" baseline="-25000" dirty="0"/>
              <a:t>/In</a:t>
            </a:r>
            <a:r>
              <a:rPr lang="en-US" sz="2000" dirty="0"/>
              <a:t>, </a:t>
            </a:r>
            <a:r>
              <a:rPr lang="en-US" sz="2000" dirty="0" err="1"/>
              <a:t>Ga</a:t>
            </a:r>
            <a:r>
              <a:rPr lang="en-US" sz="2000" baseline="-25000" dirty="0" err="1"/>
              <a:t>Cu</a:t>
            </a:r>
            <a:r>
              <a:rPr lang="en-US" sz="2000" dirty="0"/>
              <a:t>/</a:t>
            </a:r>
            <a:r>
              <a:rPr lang="en-US" sz="2000" dirty="0" err="1"/>
              <a:t>In</a:t>
            </a:r>
            <a:r>
              <a:rPr lang="en-US" sz="2000" baseline="-25000" dirty="0" err="1"/>
              <a:t>Cu</a:t>
            </a:r>
            <a:r>
              <a:rPr lang="en-US" sz="2000" dirty="0"/>
              <a:t>, Cu</a:t>
            </a:r>
            <a:r>
              <a:rPr lang="en-US" sz="2000" baseline="-25000" dirty="0"/>
              <a:t>i</a:t>
            </a:r>
            <a:r>
              <a:rPr lang="en-US" sz="2000" dirty="0"/>
              <a:t>, </a:t>
            </a:r>
            <a:r>
              <a:rPr lang="en-US" sz="2000" dirty="0" err="1"/>
              <a:t>antisite</a:t>
            </a:r>
            <a:r>
              <a:rPr lang="en-US" sz="2000" dirty="0"/>
              <a:t> complex, vacancy complex</a:t>
            </a:r>
          </a:p>
        </p:txBody>
      </p:sp>
      <p:sp>
        <p:nvSpPr>
          <p:cNvPr id="3" name="Title 2">
            <a:extLst>
              <a:ext uri="{FF2B5EF4-FFF2-40B4-BE49-F238E27FC236}">
                <a16:creationId xmlns:a16="http://schemas.microsoft.com/office/drawing/2014/main" id="{A121B4F2-C5D3-4DC4-AEB4-FBE3425760C5}"/>
              </a:ext>
            </a:extLst>
          </p:cNvPr>
          <p:cNvSpPr>
            <a:spLocks noGrp="1"/>
          </p:cNvSpPr>
          <p:nvPr>
            <p:ph type="title"/>
          </p:nvPr>
        </p:nvSpPr>
        <p:spPr/>
        <p:txBody>
          <a:bodyPr/>
          <a:lstStyle/>
          <a:p>
            <a:r>
              <a:rPr lang="en-US" dirty="0"/>
              <a:t>Point defects in CIGS solar cells</a:t>
            </a:r>
          </a:p>
        </p:txBody>
      </p:sp>
      <p:grpSp>
        <p:nvGrpSpPr>
          <p:cNvPr id="26" name="Group 25">
            <a:extLst>
              <a:ext uri="{FF2B5EF4-FFF2-40B4-BE49-F238E27FC236}">
                <a16:creationId xmlns:a16="http://schemas.microsoft.com/office/drawing/2014/main" id="{A67E1753-E3A1-4D50-8129-6D130FED7459}"/>
              </a:ext>
            </a:extLst>
          </p:cNvPr>
          <p:cNvGrpSpPr/>
          <p:nvPr/>
        </p:nvGrpSpPr>
        <p:grpSpPr>
          <a:xfrm>
            <a:off x="2733773" y="1778802"/>
            <a:ext cx="3676453" cy="2185448"/>
            <a:chOff x="1461155" y="3007150"/>
            <a:chExt cx="4289213" cy="2941164"/>
          </a:xfrm>
        </p:grpSpPr>
        <p:sp>
          <p:nvSpPr>
            <p:cNvPr id="4" name="Oval 3">
              <a:extLst>
                <a:ext uri="{FF2B5EF4-FFF2-40B4-BE49-F238E27FC236}">
                  <a16:creationId xmlns:a16="http://schemas.microsoft.com/office/drawing/2014/main" id="{08471976-969E-42BD-8F75-E8E1E4798335}"/>
                </a:ext>
              </a:extLst>
            </p:cNvPr>
            <p:cNvSpPr/>
            <p:nvPr/>
          </p:nvSpPr>
          <p:spPr>
            <a:xfrm>
              <a:off x="1461155" y="300715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2AA034D-D3AC-4F5C-BD7F-867EE18FE5F2}"/>
                </a:ext>
              </a:extLst>
            </p:cNvPr>
            <p:cNvSpPr/>
            <p:nvPr/>
          </p:nvSpPr>
          <p:spPr>
            <a:xfrm>
              <a:off x="2433690" y="300715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53180F-2BD5-4E8F-B7AF-720507B55CE7}"/>
                </a:ext>
              </a:extLst>
            </p:cNvPr>
            <p:cNvSpPr/>
            <p:nvPr/>
          </p:nvSpPr>
          <p:spPr>
            <a:xfrm>
              <a:off x="3406225" y="301422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34D41C-FB13-44AF-A849-52496F609CBD}"/>
                </a:ext>
              </a:extLst>
            </p:cNvPr>
            <p:cNvSpPr/>
            <p:nvPr/>
          </p:nvSpPr>
          <p:spPr>
            <a:xfrm>
              <a:off x="4378760" y="301422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F30299-25D2-4BFD-9F17-AD9538817556}"/>
                </a:ext>
              </a:extLst>
            </p:cNvPr>
            <p:cNvSpPr/>
            <p:nvPr/>
          </p:nvSpPr>
          <p:spPr>
            <a:xfrm>
              <a:off x="5351295" y="301422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9C4435C-1009-4A60-B8EC-5514553EAAC1}"/>
                </a:ext>
              </a:extLst>
            </p:cNvPr>
            <p:cNvSpPr/>
            <p:nvPr/>
          </p:nvSpPr>
          <p:spPr>
            <a:xfrm>
              <a:off x="1461155" y="378172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6EF673-BC34-431F-B5EC-25E5B76F163B}"/>
                </a:ext>
              </a:extLst>
            </p:cNvPr>
            <p:cNvSpPr/>
            <p:nvPr/>
          </p:nvSpPr>
          <p:spPr>
            <a:xfrm>
              <a:off x="3406225" y="378879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59A48-AFC5-4F8F-918F-48DEB24B7693}"/>
                </a:ext>
              </a:extLst>
            </p:cNvPr>
            <p:cNvSpPr/>
            <p:nvPr/>
          </p:nvSpPr>
          <p:spPr>
            <a:xfrm>
              <a:off x="4378760" y="3788789"/>
              <a:ext cx="395925" cy="421849"/>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367ED5-D005-4C3E-A16B-39C2861E1EAE}"/>
                </a:ext>
              </a:extLst>
            </p:cNvPr>
            <p:cNvSpPr/>
            <p:nvPr/>
          </p:nvSpPr>
          <p:spPr>
            <a:xfrm>
              <a:off x="5351295" y="378879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D49438-FC7F-446E-9D82-A25B3A208A36}"/>
                </a:ext>
              </a:extLst>
            </p:cNvPr>
            <p:cNvSpPr/>
            <p:nvPr/>
          </p:nvSpPr>
          <p:spPr>
            <a:xfrm>
              <a:off x="1461155" y="470711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5B454-DE01-4BEF-B1AD-19F2FDB94EE3}"/>
                </a:ext>
              </a:extLst>
            </p:cNvPr>
            <p:cNvSpPr/>
            <p:nvPr/>
          </p:nvSpPr>
          <p:spPr>
            <a:xfrm>
              <a:off x="2433690" y="4707117"/>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8C4574-AD16-4D13-810F-D6B4315BC0B7}"/>
                </a:ext>
              </a:extLst>
            </p:cNvPr>
            <p:cNvSpPr/>
            <p:nvPr/>
          </p:nvSpPr>
          <p:spPr>
            <a:xfrm>
              <a:off x="3406225" y="471418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ACDF84-8257-4820-BB7D-B0FB873804B2}"/>
                </a:ext>
              </a:extLst>
            </p:cNvPr>
            <p:cNvSpPr/>
            <p:nvPr/>
          </p:nvSpPr>
          <p:spPr>
            <a:xfrm>
              <a:off x="4378760" y="4714187"/>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267769-B68D-42C0-9999-B0019C9D9CB5}"/>
                </a:ext>
              </a:extLst>
            </p:cNvPr>
            <p:cNvSpPr/>
            <p:nvPr/>
          </p:nvSpPr>
          <p:spPr>
            <a:xfrm>
              <a:off x="5351295" y="471418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A89580-42C8-4DFA-B76F-E1CE95C018A1}"/>
                </a:ext>
              </a:extLst>
            </p:cNvPr>
            <p:cNvSpPr/>
            <p:nvPr/>
          </p:nvSpPr>
          <p:spPr>
            <a:xfrm>
              <a:off x="2360834" y="3666331"/>
              <a:ext cx="532801" cy="786987"/>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V</a:t>
              </a:r>
            </a:p>
          </p:txBody>
        </p:sp>
        <p:sp>
          <p:nvSpPr>
            <p:cNvPr id="19" name="Oval 18">
              <a:extLst>
                <a:ext uri="{FF2B5EF4-FFF2-40B4-BE49-F238E27FC236}">
                  <a16:creationId xmlns:a16="http://schemas.microsoft.com/office/drawing/2014/main" id="{947E6F98-6721-488B-BFF8-19094901F2F8}"/>
                </a:ext>
              </a:extLst>
            </p:cNvPr>
            <p:cNvSpPr/>
            <p:nvPr/>
          </p:nvSpPr>
          <p:spPr>
            <a:xfrm>
              <a:off x="2338229" y="3762866"/>
              <a:ext cx="577402" cy="56403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54E903-C2C0-4AEF-A243-41FE12C4F535}"/>
                </a:ext>
              </a:extLst>
            </p:cNvPr>
            <p:cNvSpPr/>
            <p:nvPr/>
          </p:nvSpPr>
          <p:spPr>
            <a:xfrm>
              <a:off x="1464303" y="551939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18C5C5F-64BE-4D3F-931D-E28126187ED4}"/>
                </a:ext>
              </a:extLst>
            </p:cNvPr>
            <p:cNvSpPr/>
            <p:nvPr/>
          </p:nvSpPr>
          <p:spPr>
            <a:xfrm>
              <a:off x="2436838" y="5519394"/>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56E4DB-0188-477A-A659-8224F0C5B59A}"/>
                </a:ext>
              </a:extLst>
            </p:cNvPr>
            <p:cNvSpPr/>
            <p:nvPr/>
          </p:nvSpPr>
          <p:spPr>
            <a:xfrm>
              <a:off x="3409373" y="552646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B56653-449C-49B7-BEE8-AF41D23B0246}"/>
                </a:ext>
              </a:extLst>
            </p:cNvPr>
            <p:cNvSpPr/>
            <p:nvPr/>
          </p:nvSpPr>
          <p:spPr>
            <a:xfrm>
              <a:off x="4381908" y="5526464"/>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09C7E90-C363-402D-AAE7-85D9A2575A3D}"/>
                </a:ext>
              </a:extLst>
            </p:cNvPr>
            <p:cNvSpPr/>
            <p:nvPr/>
          </p:nvSpPr>
          <p:spPr>
            <a:xfrm>
              <a:off x="5354443" y="552646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737F0B8-4EBD-4B5F-9981-E15D13FFD60F}"/>
                </a:ext>
              </a:extLst>
            </p:cNvPr>
            <p:cNvSpPr/>
            <p:nvPr/>
          </p:nvSpPr>
          <p:spPr>
            <a:xfrm>
              <a:off x="4868175" y="515410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8" name="Connector: Curved 27">
            <a:extLst>
              <a:ext uri="{FF2B5EF4-FFF2-40B4-BE49-F238E27FC236}">
                <a16:creationId xmlns:a16="http://schemas.microsoft.com/office/drawing/2014/main" id="{51F1BA18-E69B-4F7C-8B87-38D9A0795236}"/>
              </a:ext>
            </a:extLst>
          </p:cNvPr>
          <p:cNvCxnSpPr>
            <a:cxnSpLocks/>
            <a:stCxn id="19" idx="0"/>
          </p:cNvCxnSpPr>
          <p:nvPr/>
        </p:nvCxnSpPr>
        <p:spPr>
          <a:xfrm rot="16200000" flipV="1">
            <a:off x="2917748" y="1525084"/>
            <a:ext cx="128953" cy="1501562"/>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1" name="Connector: Curved 30">
            <a:extLst>
              <a:ext uri="{FF2B5EF4-FFF2-40B4-BE49-F238E27FC236}">
                <a16:creationId xmlns:a16="http://schemas.microsoft.com/office/drawing/2014/main" id="{306C74E2-B24A-47DD-B20E-16C73CA42A6E}"/>
              </a:ext>
            </a:extLst>
          </p:cNvPr>
          <p:cNvCxnSpPr>
            <a:cxnSpLocks/>
            <a:stCxn id="11" idx="7"/>
          </p:cNvCxnSpPr>
          <p:nvPr/>
        </p:nvCxnSpPr>
        <p:spPr>
          <a:xfrm rot="5400000" flipH="1" flipV="1">
            <a:off x="6153972" y="1463445"/>
            <a:ext cx="312323" cy="1571804"/>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3" name="Connector: Curved 32">
            <a:extLst>
              <a:ext uri="{FF2B5EF4-FFF2-40B4-BE49-F238E27FC236}">
                <a16:creationId xmlns:a16="http://schemas.microsoft.com/office/drawing/2014/main" id="{ADF24530-3927-4657-86A5-3EEBD88EC83A}"/>
              </a:ext>
            </a:extLst>
          </p:cNvPr>
          <p:cNvCxnSpPr>
            <a:cxnSpLocks/>
          </p:cNvCxnSpPr>
          <p:nvPr/>
        </p:nvCxnSpPr>
        <p:spPr>
          <a:xfrm>
            <a:off x="5993427" y="3530837"/>
            <a:ext cx="1200392" cy="291886"/>
          </a:xfrm>
          <a:prstGeom prst="curvedConnector3">
            <a:avLst>
              <a:gd name="adj1" fmla="val 50000"/>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BF457E5-C022-43D7-B011-48C42A9B25FB}"/>
              </a:ext>
            </a:extLst>
          </p:cNvPr>
          <p:cNvSpPr txBox="1"/>
          <p:nvPr/>
        </p:nvSpPr>
        <p:spPr>
          <a:xfrm>
            <a:off x="1324117" y="2026722"/>
            <a:ext cx="944169" cy="369332"/>
          </a:xfrm>
          <a:prstGeom prst="rect">
            <a:avLst/>
          </a:prstGeom>
          <a:noFill/>
        </p:spPr>
        <p:txBody>
          <a:bodyPr wrap="none" rtlCol="0">
            <a:spAutoFit/>
          </a:bodyPr>
          <a:lstStyle/>
          <a:p>
            <a:r>
              <a:rPr lang="en-US" dirty="0"/>
              <a:t>Vacancy</a:t>
            </a:r>
          </a:p>
        </p:txBody>
      </p:sp>
      <p:sp>
        <p:nvSpPr>
          <p:cNvPr id="37" name="TextBox 36">
            <a:extLst>
              <a:ext uri="{FF2B5EF4-FFF2-40B4-BE49-F238E27FC236}">
                <a16:creationId xmlns:a16="http://schemas.microsoft.com/office/drawing/2014/main" id="{B83C28D5-E14D-4FED-9FF1-EB5227CBB00E}"/>
              </a:ext>
            </a:extLst>
          </p:cNvPr>
          <p:cNvSpPr txBox="1"/>
          <p:nvPr/>
        </p:nvSpPr>
        <p:spPr>
          <a:xfrm>
            <a:off x="7053037" y="1906533"/>
            <a:ext cx="899798" cy="369332"/>
          </a:xfrm>
          <a:prstGeom prst="rect">
            <a:avLst/>
          </a:prstGeom>
          <a:noFill/>
        </p:spPr>
        <p:txBody>
          <a:bodyPr wrap="none" rtlCol="0">
            <a:spAutoFit/>
          </a:bodyPr>
          <a:lstStyle/>
          <a:p>
            <a:r>
              <a:rPr lang="en-US" dirty="0" err="1"/>
              <a:t>Antisite</a:t>
            </a:r>
            <a:endParaRPr lang="en-US" dirty="0"/>
          </a:p>
        </p:txBody>
      </p:sp>
      <p:sp>
        <p:nvSpPr>
          <p:cNvPr id="38" name="TextBox 37">
            <a:extLst>
              <a:ext uri="{FF2B5EF4-FFF2-40B4-BE49-F238E27FC236}">
                <a16:creationId xmlns:a16="http://schemas.microsoft.com/office/drawing/2014/main" id="{D9DF0919-4C8A-4383-B870-AB4CC8DBA6A4}"/>
              </a:ext>
            </a:extLst>
          </p:cNvPr>
          <p:cNvSpPr txBox="1"/>
          <p:nvPr/>
        </p:nvSpPr>
        <p:spPr>
          <a:xfrm>
            <a:off x="7169603" y="3645539"/>
            <a:ext cx="1138517" cy="369332"/>
          </a:xfrm>
          <a:prstGeom prst="rect">
            <a:avLst/>
          </a:prstGeom>
          <a:noFill/>
        </p:spPr>
        <p:txBody>
          <a:bodyPr wrap="none" rtlCol="0">
            <a:spAutoFit/>
          </a:bodyPr>
          <a:lstStyle/>
          <a:p>
            <a:r>
              <a:rPr lang="en-US" dirty="0"/>
              <a:t>Interstitial</a:t>
            </a:r>
          </a:p>
        </p:txBody>
      </p:sp>
      <p:pic>
        <p:nvPicPr>
          <p:cNvPr id="45" name="Audio 44">
            <a:hlinkClick r:id="" action="ppaction://media"/>
            <a:extLst>
              <a:ext uri="{FF2B5EF4-FFF2-40B4-BE49-F238E27FC236}">
                <a16:creationId xmlns:a16="http://schemas.microsoft.com/office/drawing/2014/main" id="{475EB923-9339-4126-89C4-A7A4A1BFA1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60695893"/>
      </p:ext>
    </p:extLst>
  </p:cSld>
  <p:clrMapOvr>
    <a:masterClrMapping/>
  </p:clrMapOvr>
  <mc:AlternateContent xmlns:mc="http://schemas.openxmlformats.org/markup-compatibility/2006" xmlns:p14="http://schemas.microsoft.com/office/powerpoint/2010/main">
    <mc:Choice Requires="p14">
      <p:transition spd="slow" p14:dur="2000" advTm="48609"/>
    </mc:Choice>
    <mc:Fallback xmlns="">
      <p:transition spd="slow" advTm="4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D59CDF-69BC-4E7D-9A9A-666BE5446946}"/>
              </a:ext>
            </a:extLst>
          </p:cNvPr>
          <p:cNvSpPr>
            <a:spLocks noGrp="1"/>
          </p:cNvSpPr>
          <p:nvPr>
            <p:ph type="body" sz="quarter" idx="11"/>
          </p:nvPr>
        </p:nvSpPr>
        <p:spPr>
          <a:xfrm>
            <a:off x="671756" y="4306772"/>
            <a:ext cx="8196210" cy="506122"/>
          </a:xfrm>
        </p:spPr>
        <p:txBody>
          <a:bodyPr/>
          <a:lstStyle/>
          <a:p>
            <a:r>
              <a:rPr lang="en-US" dirty="0"/>
              <a:t>Defect density distribution (kinetics, thermodynamics)</a:t>
            </a:r>
          </a:p>
          <a:p>
            <a:r>
              <a:rPr lang="en-US" dirty="0"/>
              <a:t>Shockley-Read-Hall recombination centers: Deep level defects (</a:t>
            </a:r>
            <a:r>
              <a:rPr lang="en-US" dirty="0" err="1"/>
              <a:t>Cu</a:t>
            </a:r>
            <a:r>
              <a:rPr lang="en-US" baseline="-25000" dirty="0" err="1"/>
              <a:t>Ga</a:t>
            </a:r>
            <a:r>
              <a:rPr lang="en-US" baseline="-25000" dirty="0"/>
              <a:t>/In</a:t>
            </a:r>
            <a:r>
              <a:rPr lang="en-US" dirty="0"/>
              <a:t>, </a:t>
            </a:r>
            <a:r>
              <a:rPr lang="en-US" dirty="0" err="1"/>
              <a:t>Ga</a:t>
            </a:r>
            <a:r>
              <a:rPr lang="en-US" baseline="-25000" dirty="0" err="1"/>
              <a:t>Cu</a:t>
            </a:r>
            <a:r>
              <a:rPr lang="en-US" dirty="0"/>
              <a:t>/</a:t>
            </a:r>
            <a:r>
              <a:rPr lang="en-US" dirty="0" err="1"/>
              <a:t>In</a:t>
            </a:r>
            <a:r>
              <a:rPr lang="en-US" baseline="-25000" dirty="0" err="1"/>
              <a:t>Cu</a:t>
            </a:r>
            <a:r>
              <a:rPr lang="en-US" dirty="0"/>
              <a:t>, </a:t>
            </a:r>
            <a:r>
              <a:rPr lang="en-US" dirty="0" err="1"/>
              <a:t>V</a:t>
            </a:r>
            <a:r>
              <a:rPr lang="en-US" baseline="-25000" dirty="0" err="1"/>
              <a:t>Cu</a:t>
            </a:r>
            <a:r>
              <a:rPr lang="en-US" dirty="0" err="1"/>
              <a:t>+V</a:t>
            </a:r>
            <a:r>
              <a:rPr lang="en-US" baseline="-25000" dirty="0" err="1"/>
              <a:t>Se</a:t>
            </a:r>
            <a:r>
              <a:rPr lang="en-US" dirty="0"/>
              <a:t> )</a:t>
            </a:r>
          </a:p>
        </p:txBody>
      </p:sp>
      <p:sp>
        <p:nvSpPr>
          <p:cNvPr id="3" name="Title 2">
            <a:extLst>
              <a:ext uri="{FF2B5EF4-FFF2-40B4-BE49-F238E27FC236}">
                <a16:creationId xmlns:a16="http://schemas.microsoft.com/office/drawing/2014/main" id="{A121B4F2-C5D3-4DC4-AEB4-FBE3425760C5}"/>
              </a:ext>
            </a:extLst>
          </p:cNvPr>
          <p:cNvSpPr>
            <a:spLocks noGrp="1"/>
          </p:cNvSpPr>
          <p:nvPr>
            <p:ph type="title"/>
          </p:nvPr>
        </p:nvSpPr>
        <p:spPr/>
        <p:txBody>
          <a:bodyPr/>
          <a:lstStyle/>
          <a:p>
            <a:r>
              <a:rPr lang="en-US" dirty="0"/>
              <a:t>Defects in CIGS solar cells</a:t>
            </a:r>
          </a:p>
        </p:txBody>
      </p:sp>
      <p:grpSp>
        <p:nvGrpSpPr>
          <p:cNvPr id="26" name="Group 25">
            <a:extLst>
              <a:ext uri="{FF2B5EF4-FFF2-40B4-BE49-F238E27FC236}">
                <a16:creationId xmlns:a16="http://schemas.microsoft.com/office/drawing/2014/main" id="{A67E1753-E3A1-4D50-8129-6D130FED7459}"/>
              </a:ext>
            </a:extLst>
          </p:cNvPr>
          <p:cNvGrpSpPr/>
          <p:nvPr/>
        </p:nvGrpSpPr>
        <p:grpSpPr>
          <a:xfrm>
            <a:off x="2733773" y="1778802"/>
            <a:ext cx="3676453" cy="2185448"/>
            <a:chOff x="1461155" y="3007150"/>
            <a:chExt cx="4289213" cy="2941164"/>
          </a:xfrm>
        </p:grpSpPr>
        <p:sp>
          <p:nvSpPr>
            <p:cNvPr id="4" name="Oval 3">
              <a:extLst>
                <a:ext uri="{FF2B5EF4-FFF2-40B4-BE49-F238E27FC236}">
                  <a16:creationId xmlns:a16="http://schemas.microsoft.com/office/drawing/2014/main" id="{08471976-969E-42BD-8F75-E8E1E4798335}"/>
                </a:ext>
              </a:extLst>
            </p:cNvPr>
            <p:cNvSpPr/>
            <p:nvPr/>
          </p:nvSpPr>
          <p:spPr>
            <a:xfrm>
              <a:off x="1461155" y="300715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2AA034D-D3AC-4F5C-BD7F-867EE18FE5F2}"/>
                </a:ext>
              </a:extLst>
            </p:cNvPr>
            <p:cNvSpPr/>
            <p:nvPr/>
          </p:nvSpPr>
          <p:spPr>
            <a:xfrm>
              <a:off x="2433690" y="300715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53180F-2BD5-4E8F-B7AF-720507B55CE7}"/>
                </a:ext>
              </a:extLst>
            </p:cNvPr>
            <p:cNvSpPr/>
            <p:nvPr/>
          </p:nvSpPr>
          <p:spPr>
            <a:xfrm>
              <a:off x="3406225" y="301422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34D41C-FB13-44AF-A849-52496F609CBD}"/>
                </a:ext>
              </a:extLst>
            </p:cNvPr>
            <p:cNvSpPr/>
            <p:nvPr/>
          </p:nvSpPr>
          <p:spPr>
            <a:xfrm>
              <a:off x="4378760" y="301422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F30299-25D2-4BFD-9F17-AD9538817556}"/>
                </a:ext>
              </a:extLst>
            </p:cNvPr>
            <p:cNvSpPr/>
            <p:nvPr/>
          </p:nvSpPr>
          <p:spPr>
            <a:xfrm>
              <a:off x="5351295" y="3014221"/>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9C4435C-1009-4A60-B8EC-5514553EAAC1}"/>
                </a:ext>
              </a:extLst>
            </p:cNvPr>
            <p:cNvSpPr/>
            <p:nvPr/>
          </p:nvSpPr>
          <p:spPr>
            <a:xfrm>
              <a:off x="1461155" y="378172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6EF673-BC34-431F-B5EC-25E5B76F163B}"/>
                </a:ext>
              </a:extLst>
            </p:cNvPr>
            <p:cNvSpPr/>
            <p:nvPr/>
          </p:nvSpPr>
          <p:spPr>
            <a:xfrm>
              <a:off x="3406225" y="378879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59A48-AFC5-4F8F-918F-48DEB24B7693}"/>
                </a:ext>
              </a:extLst>
            </p:cNvPr>
            <p:cNvSpPr/>
            <p:nvPr/>
          </p:nvSpPr>
          <p:spPr>
            <a:xfrm>
              <a:off x="4378760" y="3788789"/>
              <a:ext cx="395925" cy="421849"/>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367ED5-D005-4C3E-A16B-39C2861E1EAE}"/>
                </a:ext>
              </a:extLst>
            </p:cNvPr>
            <p:cNvSpPr/>
            <p:nvPr/>
          </p:nvSpPr>
          <p:spPr>
            <a:xfrm>
              <a:off x="5351295" y="3788790"/>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D49438-FC7F-446E-9D82-A25B3A208A36}"/>
                </a:ext>
              </a:extLst>
            </p:cNvPr>
            <p:cNvSpPr/>
            <p:nvPr/>
          </p:nvSpPr>
          <p:spPr>
            <a:xfrm>
              <a:off x="1461155" y="470711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5B454-DE01-4BEF-B1AD-19F2FDB94EE3}"/>
                </a:ext>
              </a:extLst>
            </p:cNvPr>
            <p:cNvSpPr/>
            <p:nvPr/>
          </p:nvSpPr>
          <p:spPr>
            <a:xfrm>
              <a:off x="2433690" y="4707117"/>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8C4574-AD16-4D13-810F-D6B4315BC0B7}"/>
                </a:ext>
              </a:extLst>
            </p:cNvPr>
            <p:cNvSpPr/>
            <p:nvPr/>
          </p:nvSpPr>
          <p:spPr>
            <a:xfrm>
              <a:off x="3406225" y="471418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ACDF84-8257-4820-BB7D-B0FB873804B2}"/>
                </a:ext>
              </a:extLst>
            </p:cNvPr>
            <p:cNvSpPr/>
            <p:nvPr/>
          </p:nvSpPr>
          <p:spPr>
            <a:xfrm>
              <a:off x="4378760" y="4714187"/>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267769-B68D-42C0-9999-B0019C9D9CB5}"/>
                </a:ext>
              </a:extLst>
            </p:cNvPr>
            <p:cNvSpPr/>
            <p:nvPr/>
          </p:nvSpPr>
          <p:spPr>
            <a:xfrm>
              <a:off x="5351295" y="4714188"/>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A89580-42C8-4DFA-B76F-E1CE95C018A1}"/>
                </a:ext>
              </a:extLst>
            </p:cNvPr>
            <p:cNvSpPr/>
            <p:nvPr/>
          </p:nvSpPr>
          <p:spPr>
            <a:xfrm>
              <a:off x="2360834" y="3666331"/>
              <a:ext cx="532801" cy="786987"/>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V</a:t>
              </a:r>
            </a:p>
          </p:txBody>
        </p:sp>
        <p:sp>
          <p:nvSpPr>
            <p:cNvPr id="19" name="Oval 18">
              <a:extLst>
                <a:ext uri="{FF2B5EF4-FFF2-40B4-BE49-F238E27FC236}">
                  <a16:creationId xmlns:a16="http://schemas.microsoft.com/office/drawing/2014/main" id="{947E6F98-6721-488B-BFF8-19094901F2F8}"/>
                </a:ext>
              </a:extLst>
            </p:cNvPr>
            <p:cNvSpPr/>
            <p:nvPr/>
          </p:nvSpPr>
          <p:spPr>
            <a:xfrm>
              <a:off x="2338229" y="3762866"/>
              <a:ext cx="577402" cy="56403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54E903-C2C0-4AEF-A243-41FE12C4F535}"/>
                </a:ext>
              </a:extLst>
            </p:cNvPr>
            <p:cNvSpPr/>
            <p:nvPr/>
          </p:nvSpPr>
          <p:spPr>
            <a:xfrm>
              <a:off x="1464303" y="551939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18C5C5F-64BE-4D3F-931D-E28126187ED4}"/>
                </a:ext>
              </a:extLst>
            </p:cNvPr>
            <p:cNvSpPr/>
            <p:nvPr/>
          </p:nvSpPr>
          <p:spPr>
            <a:xfrm>
              <a:off x="2436838" y="5519394"/>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56E4DB-0188-477A-A659-8224F0C5B59A}"/>
                </a:ext>
              </a:extLst>
            </p:cNvPr>
            <p:cNvSpPr/>
            <p:nvPr/>
          </p:nvSpPr>
          <p:spPr>
            <a:xfrm>
              <a:off x="3409373" y="552646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B56653-449C-49B7-BEE8-AF41D23B0246}"/>
                </a:ext>
              </a:extLst>
            </p:cNvPr>
            <p:cNvSpPr/>
            <p:nvPr/>
          </p:nvSpPr>
          <p:spPr>
            <a:xfrm>
              <a:off x="4381908" y="5526464"/>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09C7E90-C363-402D-AAE7-85D9A2575A3D}"/>
                </a:ext>
              </a:extLst>
            </p:cNvPr>
            <p:cNvSpPr/>
            <p:nvPr/>
          </p:nvSpPr>
          <p:spPr>
            <a:xfrm>
              <a:off x="5354443" y="552646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737F0B8-4EBD-4B5F-9981-E15D13FFD60F}"/>
                </a:ext>
              </a:extLst>
            </p:cNvPr>
            <p:cNvSpPr/>
            <p:nvPr/>
          </p:nvSpPr>
          <p:spPr>
            <a:xfrm>
              <a:off x="4868175" y="5154105"/>
              <a:ext cx="395925" cy="4218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8" name="Connector: Curved 27">
            <a:extLst>
              <a:ext uri="{FF2B5EF4-FFF2-40B4-BE49-F238E27FC236}">
                <a16:creationId xmlns:a16="http://schemas.microsoft.com/office/drawing/2014/main" id="{51F1BA18-E69B-4F7C-8B87-38D9A0795236}"/>
              </a:ext>
            </a:extLst>
          </p:cNvPr>
          <p:cNvCxnSpPr>
            <a:cxnSpLocks/>
            <a:stCxn id="19" idx="0"/>
          </p:cNvCxnSpPr>
          <p:nvPr/>
        </p:nvCxnSpPr>
        <p:spPr>
          <a:xfrm rot="16200000" flipV="1">
            <a:off x="2917748" y="1525084"/>
            <a:ext cx="128953" cy="1501562"/>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1" name="Connector: Curved 30">
            <a:extLst>
              <a:ext uri="{FF2B5EF4-FFF2-40B4-BE49-F238E27FC236}">
                <a16:creationId xmlns:a16="http://schemas.microsoft.com/office/drawing/2014/main" id="{306C74E2-B24A-47DD-B20E-16C73CA42A6E}"/>
              </a:ext>
            </a:extLst>
          </p:cNvPr>
          <p:cNvCxnSpPr>
            <a:cxnSpLocks/>
            <a:stCxn id="11" idx="7"/>
          </p:cNvCxnSpPr>
          <p:nvPr/>
        </p:nvCxnSpPr>
        <p:spPr>
          <a:xfrm rot="5400000" flipH="1" flipV="1">
            <a:off x="6153972" y="1463445"/>
            <a:ext cx="312323" cy="1571804"/>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3" name="Connector: Curved 32">
            <a:extLst>
              <a:ext uri="{FF2B5EF4-FFF2-40B4-BE49-F238E27FC236}">
                <a16:creationId xmlns:a16="http://schemas.microsoft.com/office/drawing/2014/main" id="{ADF24530-3927-4657-86A5-3EEBD88EC83A}"/>
              </a:ext>
            </a:extLst>
          </p:cNvPr>
          <p:cNvCxnSpPr>
            <a:cxnSpLocks/>
          </p:cNvCxnSpPr>
          <p:nvPr/>
        </p:nvCxnSpPr>
        <p:spPr>
          <a:xfrm>
            <a:off x="5993427" y="3530837"/>
            <a:ext cx="1200392" cy="291886"/>
          </a:xfrm>
          <a:prstGeom prst="curvedConnector3">
            <a:avLst>
              <a:gd name="adj1" fmla="val 50000"/>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BF457E5-C022-43D7-B011-48C42A9B25FB}"/>
              </a:ext>
            </a:extLst>
          </p:cNvPr>
          <p:cNvSpPr txBox="1"/>
          <p:nvPr/>
        </p:nvSpPr>
        <p:spPr>
          <a:xfrm>
            <a:off x="1324117" y="2026722"/>
            <a:ext cx="944169" cy="369332"/>
          </a:xfrm>
          <a:prstGeom prst="rect">
            <a:avLst/>
          </a:prstGeom>
          <a:noFill/>
        </p:spPr>
        <p:txBody>
          <a:bodyPr wrap="none" rtlCol="0">
            <a:spAutoFit/>
          </a:bodyPr>
          <a:lstStyle/>
          <a:p>
            <a:r>
              <a:rPr lang="en-US" dirty="0"/>
              <a:t>Vacancy</a:t>
            </a:r>
          </a:p>
        </p:txBody>
      </p:sp>
      <p:sp>
        <p:nvSpPr>
          <p:cNvPr id="37" name="TextBox 36">
            <a:extLst>
              <a:ext uri="{FF2B5EF4-FFF2-40B4-BE49-F238E27FC236}">
                <a16:creationId xmlns:a16="http://schemas.microsoft.com/office/drawing/2014/main" id="{B83C28D5-E14D-4FED-9FF1-EB5227CBB00E}"/>
              </a:ext>
            </a:extLst>
          </p:cNvPr>
          <p:cNvSpPr txBox="1"/>
          <p:nvPr/>
        </p:nvSpPr>
        <p:spPr>
          <a:xfrm>
            <a:off x="7053037" y="1906533"/>
            <a:ext cx="1781450" cy="369332"/>
          </a:xfrm>
          <a:prstGeom prst="rect">
            <a:avLst/>
          </a:prstGeom>
          <a:noFill/>
        </p:spPr>
        <p:txBody>
          <a:bodyPr wrap="none" rtlCol="0">
            <a:spAutoFit/>
          </a:bodyPr>
          <a:lstStyle/>
          <a:p>
            <a:r>
              <a:rPr lang="en-US" dirty="0"/>
              <a:t>Impurity/</a:t>
            </a:r>
            <a:r>
              <a:rPr lang="en-US" dirty="0" err="1"/>
              <a:t>Antisite</a:t>
            </a:r>
            <a:endParaRPr lang="en-US" dirty="0"/>
          </a:p>
        </p:txBody>
      </p:sp>
      <p:sp>
        <p:nvSpPr>
          <p:cNvPr id="38" name="TextBox 37">
            <a:extLst>
              <a:ext uri="{FF2B5EF4-FFF2-40B4-BE49-F238E27FC236}">
                <a16:creationId xmlns:a16="http://schemas.microsoft.com/office/drawing/2014/main" id="{D9DF0919-4C8A-4383-B870-AB4CC8DBA6A4}"/>
              </a:ext>
            </a:extLst>
          </p:cNvPr>
          <p:cNvSpPr txBox="1"/>
          <p:nvPr/>
        </p:nvSpPr>
        <p:spPr>
          <a:xfrm>
            <a:off x="7169603" y="3645539"/>
            <a:ext cx="1138517" cy="369332"/>
          </a:xfrm>
          <a:prstGeom prst="rect">
            <a:avLst/>
          </a:prstGeom>
          <a:noFill/>
        </p:spPr>
        <p:txBody>
          <a:bodyPr wrap="none" rtlCol="0">
            <a:spAutoFit/>
          </a:bodyPr>
          <a:lstStyle/>
          <a:p>
            <a:r>
              <a:rPr lang="en-US" dirty="0"/>
              <a:t>Interstitial</a:t>
            </a:r>
          </a:p>
        </p:txBody>
      </p:sp>
      <p:pic>
        <p:nvPicPr>
          <p:cNvPr id="32" name="Audio 31">
            <a:hlinkClick r:id="" action="ppaction://media"/>
            <a:extLst>
              <a:ext uri="{FF2B5EF4-FFF2-40B4-BE49-F238E27FC236}">
                <a16:creationId xmlns:a16="http://schemas.microsoft.com/office/drawing/2014/main" id="{AAE2CF9E-A080-46A0-B34D-CFA289238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25008425"/>
      </p:ext>
    </p:extLst>
  </p:cSld>
  <p:clrMapOvr>
    <a:masterClrMapping/>
  </p:clrMapOvr>
  <mc:AlternateContent xmlns:mc="http://schemas.openxmlformats.org/markup-compatibility/2006" xmlns:p14="http://schemas.microsoft.com/office/powerpoint/2010/main">
    <mc:Choice Requires="p14">
      <p:transition spd="slow" p14:dur="2000" advTm="29452"/>
    </mc:Choice>
    <mc:Fallback xmlns="">
      <p:transition spd="slow" advTm="2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9E868-A251-4469-8BA8-8926A28114BF}"/>
              </a:ext>
            </a:extLst>
          </p:cNvPr>
          <p:cNvSpPr>
            <a:spLocks noGrp="1"/>
          </p:cNvSpPr>
          <p:nvPr>
            <p:ph type="title"/>
          </p:nvPr>
        </p:nvSpPr>
        <p:spPr>
          <a:xfrm>
            <a:off x="412676" y="310551"/>
            <a:ext cx="8183759" cy="991998"/>
          </a:xfrm>
        </p:spPr>
        <p:txBody>
          <a:bodyPr/>
          <a:lstStyle/>
          <a:p>
            <a:r>
              <a:rPr lang="en-US" dirty="0"/>
              <a:t>Methods</a:t>
            </a:r>
          </a:p>
        </p:txBody>
      </p:sp>
      <p:sp>
        <p:nvSpPr>
          <p:cNvPr id="6" name="Rectangle: Rounded Corners 5">
            <a:extLst>
              <a:ext uri="{FF2B5EF4-FFF2-40B4-BE49-F238E27FC236}">
                <a16:creationId xmlns:a16="http://schemas.microsoft.com/office/drawing/2014/main" id="{24AD4F61-33A9-4A7A-94B0-C594610C8F52}"/>
              </a:ext>
            </a:extLst>
          </p:cNvPr>
          <p:cNvSpPr/>
          <p:nvPr/>
        </p:nvSpPr>
        <p:spPr>
          <a:xfrm>
            <a:off x="6554275" y="3384345"/>
            <a:ext cx="2042160" cy="1104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tx1"/>
                </a:solidFill>
              </a:rPr>
              <a:t>Density functional theory (DFT)</a:t>
            </a:r>
          </a:p>
        </p:txBody>
      </p:sp>
      <p:sp>
        <p:nvSpPr>
          <p:cNvPr id="8" name="Rectangle: Rounded Corners 7">
            <a:extLst>
              <a:ext uri="{FF2B5EF4-FFF2-40B4-BE49-F238E27FC236}">
                <a16:creationId xmlns:a16="http://schemas.microsoft.com/office/drawing/2014/main" id="{DB3D0D57-D0F3-43F2-AAAE-8E023D9A67E2}"/>
              </a:ext>
            </a:extLst>
          </p:cNvPr>
          <p:cNvSpPr/>
          <p:nvPr/>
        </p:nvSpPr>
        <p:spPr>
          <a:xfrm>
            <a:off x="2989666" y="3398989"/>
            <a:ext cx="2918363" cy="1104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Process simulation</a:t>
            </a:r>
          </a:p>
          <a:p>
            <a:pPr algn="ctr"/>
            <a:r>
              <a:rPr lang="en-US" sz="2400" b="1" dirty="0"/>
              <a:t>/Device Simulation</a:t>
            </a:r>
          </a:p>
        </p:txBody>
      </p:sp>
      <p:sp>
        <p:nvSpPr>
          <p:cNvPr id="10" name="Rectangle: Rounded Corners 9">
            <a:extLst>
              <a:ext uri="{FF2B5EF4-FFF2-40B4-BE49-F238E27FC236}">
                <a16:creationId xmlns:a16="http://schemas.microsoft.com/office/drawing/2014/main" id="{E2FB238B-FADD-4828-8B80-60181C0B053C}"/>
              </a:ext>
            </a:extLst>
          </p:cNvPr>
          <p:cNvSpPr/>
          <p:nvPr/>
        </p:nvSpPr>
        <p:spPr>
          <a:xfrm>
            <a:off x="97516" y="3384345"/>
            <a:ext cx="1944644" cy="1104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tx1"/>
                </a:solidFill>
              </a:rPr>
              <a:t>Experiment</a:t>
            </a:r>
          </a:p>
        </p:txBody>
      </p:sp>
      <p:sp>
        <p:nvSpPr>
          <p:cNvPr id="28" name="TextBox 27">
            <a:extLst>
              <a:ext uri="{FF2B5EF4-FFF2-40B4-BE49-F238E27FC236}">
                <a16:creationId xmlns:a16="http://schemas.microsoft.com/office/drawing/2014/main" id="{9E778400-6895-42A4-832A-5540E9255632}"/>
              </a:ext>
            </a:extLst>
          </p:cNvPr>
          <p:cNvSpPr txBox="1"/>
          <p:nvPr/>
        </p:nvSpPr>
        <p:spPr>
          <a:xfrm>
            <a:off x="3929447" y="2116750"/>
            <a:ext cx="4087016" cy="400110"/>
          </a:xfrm>
          <a:prstGeom prst="rect">
            <a:avLst/>
          </a:prstGeom>
          <a:noFill/>
        </p:spPr>
        <p:txBody>
          <a:bodyPr wrap="none" rtlCol="0">
            <a:spAutoFit/>
          </a:bodyPr>
          <a:lstStyle/>
          <a:p>
            <a:r>
              <a:rPr lang="en-US" sz="2000" b="1" dirty="0" err="1"/>
              <a:t>Thermodynamic&amp;kinetic</a:t>
            </a:r>
            <a:r>
              <a:rPr lang="en-US" sz="2000" b="1" dirty="0"/>
              <a:t> parameters</a:t>
            </a:r>
          </a:p>
        </p:txBody>
      </p:sp>
      <p:sp>
        <p:nvSpPr>
          <p:cNvPr id="29" name="TextBox 28">
            <a:extLst>
              <a:ext uri="{FF2B5EF4-FFF2-40B4-BE49-F238E27FC236}">
                <a16:creationId xmlns:a16="http://schemas.microsoft.com/office/drawing/2014/main" id="{8324CA0A-6324-449A-97FC-D4AB3030BFC6}"/>
              </a:ext>
            </a:extLst>
          </p:cNvPr>
          <p:cNvSpPr txBox="1"/>
          <p:nvPr/>
        </p:nvSpPr>
        <p:spPr>
          <a:xfrm>
            <a:off x="1396574" y="2119517"/>
            <a:ext cx="2532873" cy="400110"/>
          </a:xfrm>
          <a:prstGeom prst="rect">
            <a:avLst/>
          </a:prstGeom>
          <a:noFill/>
        </p:spPr>
        <p:txBody>
          <a:bodyPr wrap="none" rtlCol="0">
            <a:spAutoFit/>
          </a:bodyPr>
          <a:lstStyle/>
          <a:p>
            <a:r>
              <a:rPr lang="en-US" sz="2000" b="1" dirty="0" err="1"/>
              <a:t>Validation&amp;Prediction</a:t>
            </a:r>
            <a:endParaRPr lang="en-US" b="1" dirty="0"/>
          </a:p>
        </p:txBody>
      </p:sp>
      <p:sp>
        <p:nvSpPr>
          <p:cNvPr id="49" name="Arrow: Curved Up 48">
            <a:extLst>
              <a:ext uri="{FF2B5EF4-FFF2-40B4-BE49-F238E27FC236}">
                <a16:creationId xmlns:a16="http://schemas.microsoft.com/office/drawing/2014/main" id="{97EE2468-F534-478C-84C0-15D1F864012A}"/>
              </a:ext>
            </a:extLst>
          </p:cNvPr>
          <p:cNvSpPr/>
          <p:nvPr/>
        </p:nvSpPr>
        <p:spPr>
          <a:xfrm>
            <a:off x="5072233" y="4586008"/>
            <a:ext cx="2087880" cy="73152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Arrow: Curved Up 50">
            <a:extLst>
              <a:ext uri="{FF2B5EF4-FFF2-40B4-BE49-F238E27FC236}">
                <a16:creationId xmlns:a16="http://schemas.microsoft.com/office/drawing/2014/main" id="{D0A0A8F6-4B10-4E01-A7AB-7D188B5D5CA7}"/>
              </a:ext>
            </a:extLst>
          </p:cNvPr>
          <p:cNvSpPr/>
          <p:nvPr/>
        </p:nvSpPr>
        <p:spPr>
          <a:xfrm>
            <a:off x="1619070" y="4586624"/>
            <a:ext cx="2087880" cy="73152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Arrow: Curved Down 51">
            <a:extLst>
              <a:ext uri="{FF2B5EF4-FFF2-40B4-BE49-F238E27FC236}">
                <a16:creationId xmlns:a16="http://schemas.microsoft.com/office/drawing/2014/main" id="{77B8ABAD-B329-4A71-A3B2-46D2C238D140}"/>
              </a:ext>
            </a:extLst>
          </p:cNvPr>
          <p:cNvSpPr/>
          <p:nvPr/>
        </p:nvSpPr>
        <p:spPr>
          <a:xfrm flipH="1">
            <a:off x="1508596" y="2585965"/>
            <a:ext cx="1944645" cy="73152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Arrow: Curved Down 55">
            <a:extLst>
              <a:ext uri="{FF2B5EF4-FFF2-40B4-BE49-F238E27FC236}">
                <a16:creationId xmlns:a16="http://schemas.microsoft.com/office/drawing/2014/main" id="{24A2D5E3-B6B3-436A-9C5D-6F32AD0718D3}"/>
              </a:ext>
            </a:extLst>
          </p:cNvPr>
          <p:cNvSpPr/>
          <p:nvPr/>
        </p:nvSpPr>
        <p:spPr>
          <a:xfrm flipH="1">
            <a:off x="4948336" y="2519627"/>
            <a:ext cx="1944645" cy="73152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Audio 8">
            <a:hlinkClick r:id="" action="ppaction://media"/>
            <a:extLst>
              <a:ext uri="{FF2B5EF4-FFF2-40B4-BE49-F238E27FC236}">
                <a16:creationId xmlns:a16="http://schemas.microsoft.com/office/drawing/2014/main" id="{6566718D-FA17-49F0-AFA0-11EA6D496E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8013032"/>
      </p:ext>
    </p:extLst>
  </p:cSld>
  <p:clrMapOvr>
    <a:masterClrMapping/>
  </p:clrMapOvr>
  <mc:AlternateContent xmlns:mc="http://schemas.openxmlformats.org/markup-compatibility/2006" xmlns:p14="http://schemas.microsoft.com/office/powerpoint/2010/main">
    <mc:Choice Requires="p14">
      <p:transition spd="slow" p14:dur="2000" advTm="55389"/>
    </mc:Choice>
    <mc:Fallback xmlns="">
      <p:transition spd="slow" advTm="5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51627-FE8A-4E37-AA39-437DEB72521C}"/>
              </a:ext>
            </a:extLst>
          </p:cNvPr>
          <p:cNvPicPr>
            <a:picLocks noChangeAspect="1"/>
          </p:cNvPicPr>
          <p:nvPr/>
        </p:nvPicPr>
        <p:blipFill>
          <a:blip r:embed="rId5"/>
          <a:stretch>
            <a:fillRect/>
          </a:stretch>
        </p:blipFill>
        <p:spPr>
          <a:xfrm>
            <a:off x="179071" y="1505945"/>
            <a:ext cx="3191338" cy="4224431"/>
          </a:xfrm>
          <a:prstGeom prst="rect">
            <a:avLst/>
          </a:prstGeom>
        </p:spPr>
      </p:pic>
      <p:sp>
        <p:nvSpPr>
          <p:cNvPr id="4" name="Title 3">
            <a:extLst>
              <a:ext uri="{FF2B5EF4-FFF2-40B4-BE49-F238E27FC236}">
                <a16:creationId xmlns:a16="http://schemas.microsoft.com/office/drawing/2014/main" id="{E51DE1E7-6B96-46EA-B298-722D0750A063}"/>
              </a:ext>
            </a:extLst>
          </p:cNvPr>
          <p:cNvSpPr>
            <a:spLocks noGrp="1"/>
          </p:cNvSpPr>
          <p:nvPr>
            <p:ph type="title"/>
          </p:nvPr>
        </p:nvSpPr>
        <p:spPr>
          <a:xfrm>
            <a:off x="671756" y="800099"/>
            <a:ext cx="8184663" cy="563409"/>
          </a:xfrm>
        </p:spPr>
        <p:txBody>
          <a:bodyPr/>
          <a:lstStyle/>
          <a:p>
            <a:r>
              <a:rPr lang="en-US" dirty="0"/>
              <a:t>Defect diffusion in CIGS </a:t>
            </a:r>
          </a:p>
        </p:txBody>
      </p:sp>
      <p:pic>
        <p:nvPicPr>
          <p:cNvPr id="6" name="Picture 5">
            <a:extLst>
              <a:ext uri="{FF2B5EF4-FFF2-40B4-BE49-F238E27FC236}">
                <a16:creationId xmlns:a16="http://schemas.microsoft.com/office/drawing/2014/main" id="{0B22FC57-93B9-4031-8336-8E8622BD4E59}"/>
              </a:ext>
            </a:extLst>
          </p:cNvPr>
          <p:cNvPicPr>
            <a:picLocks noChangeAspect="1"/>
          </p:cNvPicPr>
          <p:nvPr/>
        </p:nvPicPr>
        <p:blipFill>
          <a:blip r:embed="rId6"/>
          <a:stretch>
            <a:fillRect/>
          </a:stretch>
        </p:blipFill>
        <p:spPr>
          <a:xfrm>
            <a:off x="3429462" y="2091112"/>
            <a:ext cx="5602141" cy="3054096"/>
          </a:xfrm>
          <a:prstGeom prst="rect">
            <a:avLst/>
          </a:prstGeom>
        </p:spPr>
      </p:pic>
      <p:sp>
        <p:nvSpPr>
          <p:cNvPr id="7" name="TextBox 6">
            <a:extLst>
              <a:ext uri="{FF2B5EF4-FFF2-40B4-BE49-F238E27FC236}">
                <a16:creationId xmlns:a16="http://schemas.microsoft.com/office/drawing/2014/main" id="{B8D57FAA-48F6-4CA2-A957-84CB8EB4B1B3}"/>
              </a:ext>
            </a:extLst>
          </p:cNvPr>
          <p:cNvSpPr txBox="1"/>
          <p:nvPr/>
        </p:nvSpPr>
        <p:spPr>
          <a:xfrm>
            <a:off x="603542" y="5587939"/>
            <a:ext cx="2885929" cy="65505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200" dirty="0">
                <a:solidFill>
                  <a:srgbClr val="000000"/>
                </a:solidFill>
              </a:rPr>
              <a:t>Example vacancy diffusion pathway (green arrows) on the Cu sublattice leading to long range diffusion of a </a:t>
            </a:r>
            <a:r>
              <a:rPr lang="en-US" sz="1200" dirty="0" err="1">
                <a:solidFill>
                  <a:srgbClr val="000000"/>
                </a:solidFill>
              </a:rPr>
              <a:t>III</a:t>
            </a:r>
            <a:r>
              <a:rPr lang="en-US" sz="1200" baseline="-25000" dirty="0" err="1">
                <a:solidFill>
                  <a:srgbClr val="000000"/>
                </a:solidFill>
              </a:rPr>
              <a:t>Cu</a:t>
            </a:r>
            <a:r>
              <a:rPr lang="en-US" sz="1200" dirty="0">
                <a:solidFill>
                  <a:srgbClr val="000000"/>
                </a:solidFill>
              </a:rPr>
              <a:t> defect (yellow). </a:t>
            </a:r>
          </a:p>
        </p:txBody>
      </p:sp>
      <p:sp>
        <p:nvSpPr>
          <p:cNvPr id="2" name="TextBox 1">
            <a:extLst>
              <a:ext uri="{FF2B5EF4-FFF2-40B4-BE49-F238E27FC236}">
                <a16:creationId xmlns:a16="http://schemas.microsoft.com/office/drawing/2014/main" id="{6A594456-9449-4BAE-87C2-683731947632}"/>
              </a:ext>
            </a:extLst>
          </p:cNvPr>
          <p:cNvSpPr txBox="1"/>
          <p:nvPr/>
        </p:nvSpPr>
        <p:spPr>
          <a:xfrm>
            <a:off x="5005386" y="2510165"/>
            <a:ext cx="352425" cy="261610"/>
          </a:xfrm>
          <a:prstGeom prst="rect">
            <a:avLst/>
          </a:prstGeom>
          <a:noFill/>
        </p:spPr>
        <p:txBody>
          <a:bodyPr wrap="square" rtlCol="0">
            <a:spAutoFit/>
          </a:bodyPr>
          <a:lstStyle/>
          <a:p>
            <a:r>
              <a:rPr lang="en-US" sz="1100" dirty="0"/>
              <a:t>[1]</a:t>
            </a:r>
          </a:p>
        </p:txBody>
      </p:sp>
      <p:sp>
        <p:nvSpPr>
          <p:cNvPr id="3" name="TextBox 2">
            <a:extLst>
              <a:ext uri="{FF2B5EF4-FFF2-40B4-BE49-F238E27FC236}">
                <a16:creationId xmlns:a16="http://schemas.microsoft.com/office/drawing/2014/main" id="{8015745B-C579-4653-8D8C-9E0309892A85}"/>
              </a:ext>
            </a:extLst>
          </p:cNvPr>
          <p:cNvSpPr txBox="1"/>
          <p:nvPr/>
        </p:nvSpPr>
        <p:spPr>
          <a:xfrm>
            <a:off x="179071" y="6363267"/>
            <a:ext cx="4825245" cy="369332"/>
          </a:xfrm>
          <a:prstGeom prst="rect">
            <a:avLst/>
          </a:prstGeom>
          <a:noFill/>
        </p:spPr>
        <p:txBody>
          <a:bodyPr wrap="square" rtlCol="0">
            <a:spAutoFit/>
          </a:bodyPr>
          <a:lstStyle/>
          <a:p>
            <a:r>
              <a:rPr lang="en-US" sz="900" dirty="0"/>
              <a:t>[1] Sommer,  David  E.,  and  Scott  T.  Dunham.  ”Atomistic  models  of  Cu diffusion   in   CuInSe2   under   variations   in   composition.”   Journal   of Applied Physics 123.11 (2018): 115116.</a:t>
            </a:r>
          </a:p>
        </p:txBody>
      </p:sp>
      <p:pic>
        <p:nvPicPr>
          <p:cNvPr id="16" name="Audio 15">
            <a:hlinkClick r:id="" action="ppaction://media"/>
            <a:extLst>
              <a:ext uri="{FF2B5EF4-FFF2-40B4-BE49-F238E27FC236}">
                <a16:creationId xmlns:a16="http://schemas.microsoft.com/office/drawing/2014/main" id="{D273A4F7-FCAA-4E7E-A42D-54BA6C6057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57239738"/>
      </p:ext>
    </p:extLst>
  </p:cSld>
  <p:clrMapOvr>
    <a:masterClrMapping/>
  </p:clrMapOvr>
  <mc:AlternateContent xmlns:mc="http://schemas.openxmlformats.org/markup-compatibility/2006" xmlns:p14="http://schemas.microsoft.com/office/powerpoint/2010/main">
    <mc:Choice Requires="p14">
      <p:transition spd="slow" p14:dur="2000" advTm="90577"/>
    </mc:Choice>
    <mc:Fallback xmlns="">
      <p:transition spd="slow" advTm="9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F8E80-970C-466C-B67C-87C6C5F82B18}"/>
              </a:ext>
            </a:extLst>
          </p:cNvPr>
          <p:cNvSpPr>
            <a:spLocks noGrp="1"/>
          </p:cNvSpPr>
          <p:nvPr>
            <p:ph type="title"/>
          </p:nvPr>
        </p:nvSpPr>
        <p:spPr/>
        <p:txBody>
          <a:bodyPr/>
          <a:lstStyle/>
          <a:p>
            <a:r>
              <a:rPr lang="en-US" dirty="0"/>
              <a:t>Continuum Modeling (</a:t>
            </a:r>
            <a:r>
              <a:rPr lang="en-US" dirty="0" err="1"/>
              <a:t>Sentaurus</a:t>
            </a:r>
            <a:r>
              <a:rPr lang="en-US" dirty="0"/>
              <a:t> Process)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CB7FC4-E968-4B3F-964C-4401A03E9AE0}"/>
                  </a:ext>
                </a:extLst>
              </p:cNvPr>
              <p:cNvSpPr txBox="1"/>
              <p:nvPr/>
            </p:nvSpPr>
            <p:spPr>
              <a:xfrm>
                <a:off x="191635" y="1758433"/>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𝑭𝒊𝒄</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𝒌</m:t>
                          </m:r>
                        </m:e>
                        <m:sup>
                          <m:r>
                            <a:rPr lang="en-US" b="1" i="1" smtClean="0">
                              <a:latin typeface="Cambria Math" panose="02040503050406030204" pitchFamily="18" charset="0"/>
                            </a:rPr>
                            <m:t>′</m:t>
                          </m:r>
                        </m:sup>
                      </m:sSup>
                      <m:r>
                        <a:rPr lang="en-US" b="1" i="1" smtClean="0">
                          <a:latin typeface="Cambria Math" panose="02040503050406030204" pitchFamily="18" charset="0"/>
                        </a:rPr>
                        <m:t>𝒔</m:t>
                      </m:r>
                      <m:r>
                        <a:rPr lang="en-US" b="1" i="1" smtClean="0">
                          <a:latin typeface="Cambria Math" panose="02040503050406030204" pitchFamily="18" charset="0"/>
                        </a:rPr>
                        <m:t> </m:t>
                      </m:r>
                      <m:r>
                        <a:rPr lang="en-US" b="1" i="1" smtClean="0">
                          <a:latin typeface="Cambria Math" panose="02040503050406030204" pitchFamily="18" charset="0"/>
                        </a:rPr>
                        <m:t>𝑭𝒊𝒓𝒔𝒕</m:t>
                      </m:r>
                      <m:r>
                        <a:rPr lang="en-US" b="1" i="1" smtClean="0">
                          <a:latin typeface="Cambria Math" panose="02040503050406030204" pitchFamily="18" charset="0"/>
                        </a:rPr>
                        <m:t> </m:t>
                      </m:r>
                      <m:r>
                        <a:rPr lang="en-US" b="1" i="1" smtClean="0">
                          <a:latin typeface="Cambria Math" panose="02040503050406030204" pitchFamily="18" charset="0"/>
                        </a:rPr>
                        <m:t>𝑳𝒂𝒘</m:t>
                      </m:r>
                      <m:r>
                        <a:rPr lang="en-US" b="1" i="1" smtClean="0">
                          <a:latin typeface="Cambria Math" panose="02040503050406030204" pitchFamily="18" charset="0"/>
                        </a:rPr>
                        <m:t>:</m:t>
                      </m:r>
                      <m:r>
                        <a:rPr lang="en-US" b="0" i="1" smtClean="0">
                          <a:latin typeface="Cambria Math" panose="02040503050406030204" pitchFamily="18" charset="0"/>
                        </a:rPr>
                        <m:t> </m:t>
                      </m:r>
                      <m:r>
                        <a:rPr lang="en-US" i="1" smtClean="0">
                          <a:latin typeface="Cambria Math" panose="02040503050406030204" pitchFamily="18" charset="0"/>
                        </a:rPr>
                        <m:t>𝐽</m:t>
                      </m:r>
                      <m:r>
                        <a:rPr lang="en-US" i="0">
                          <a:latin typeface="Cambria Math" panose="02040503050406030204" pitchFamily="18" charset="0"/>
                        </a:rPr>
                        <m:t>=−</m:t>
                      </m:r>
                      <m:r>
                        <a:rPr lang="en-US" i="1">
                          <a:latin typeface="Cambria Math" panose="02040503050406030204" pitchFamily="18" charset="0"/>
                        </a:rPr>
                        <m:t>𝐷</m:t>
                      </m:r>
                      <m:r>
                        <m:rPr>
                          <m:sty m:val="p"/>
                        </m:rPr>
                        <a:rPr lang="en-US" i="0">
                          <a:latin typeface="Cambria Math" panose="02040503050406030204" pitchFamily="18" charset="0"/>
                        </a:rPr>
                        <m:t>∇</m:t>
                      </m:r>
                      <m:r>
                        <a:rPr lang="en-US" i="1">
                          <a:latin typeface="Cambria Math" panose="02040503050406030204" pitchFamily="18" charset="0"/>
                        </a:rPr>
                        <m:t>𝐶</m:t>
                      </m:r>
                      <m:r>
                        <a:rPr lang="en-US" i="0">
                          <a:latin typeface="Cambria Math" panose="02040503050406030204" pitchFamily="18" charset="0"/>
                        </a:rPr>
                        <m:t>+</m:t>
                      </m:r>
                      <m:r>
                        <a:rPr lang="en-US" i="1">
                          <a:latin typeface="Cambria Math" panose="02040503050406030204" pitchFamily="18" charset="0"/>
                        </a:rPr>
                        <m:t>𝑢𝐶</m:t>
                      </m:r>
                      <m:r>
                        <m:rPr>
                          <m:sty m:val="p"/>
                        </m:rPr>
                        <a:rPr lang="en-US">
                          <a:latin typeface="Cambria Math" panose="02040503050406030204" pitchFamily="18" charset="0"/>
                        </a:rPr>
                        <m:t>∇</m:t>
                      </m:r>
                      <m:r>
                        <m:rPr>
                          <m:sty m:val="p"/>
                        </m:rPr>
                        <a:rPr lang="en-US" b="0" i="0" smtClean="0">
                          <a:latin typeface="Cambria Math" panose="02040503050406030204" pitchFamily="18" charset="0"/>
                        </a:rPr>
                        <m:t>U</m:t>
                      </m:r>
                    </m:oMath>
                  </m:oMathPara>
                </a14:m>
                <a:endParaRPr lang="en-US" dirty="0"/>
              </a:p>
            </p:txBody>
          </p:sp>
        </mc:Choice>
        <mc:Fallback xmlns="">
          <p:sp>
            <p:nvSpPr>
              <p:cNvPr id="7" name="TextBox 6">
                <a:extLst>
                  <a:ext uri="{FF2B5EF4-FFF2-40B4-BE49-F238E27FC236}">
                    <a16:creationId xmlns:a16="http://schemas.microsoft.com/office/drawing/2014/main" id="{96CB7FC4-E968-4B3F-964C-4401A03E9AE0}"/>
                  </a:ext>
                </a:extLst>
              </p:cNvPr>
              <p:cNvSpPr txBox="1">
                <a:spLocks noRot="1" noChangeAspect="1" noMove="1" noResize="1" noEditPoints="1" noAdjustHandles="1" noChangeArrowheads="1" noChangeShapeType="1" noTextEdit="1"/>
              </p:cNvSpPr>
              <p:nvPr/>
            </p:nvSpPr>
            <p:spPr>
              <a:xfrm>
                <a:off x="191635" y="1758433"/>
                <a:ext cx="4572000" cy="369332"/>
              </a:xfrm>
              <a:prstGeom prst="rect">
                <a:avLst/>
              </a:prstGeom>
              <a:blipFill>
                <a:blip r:embed="rId5"/>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F0410E-2301-43B6-8F1F-66BC66FD6B74}"/>
                  </a:ext>
                </a:extLst>
              </p:cNvPr>
              <p:cNvSpPr txBox="1"/>
              <p:nvPr/>
            </p:nvSpPr>
            <p:spPr>
              <a:xfrm>
                <a:off x="153535" y="2568679"/>
                <a:ext cx="46101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𝑭𝒊𝒄</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𝒌</m:t>
                          </m:r>
                        </m:e>
                        <m:sup>
                          <m:r>
                            <a:rPr lang="en-US" b="1" i="1" smtClean="0">
                              <a:latin typeface="Cambria Math" panose="02040503050406030204" pitchFamily="18" charset="0"/>
                            </a:rPr>
                            <m:t>′</m:t>
                          </m:r>
                        </m:sup>
                      </m:sSup>
                      <m:r>
                        <a:rPr lang="en-US" b="1" i="1" smtClean="0">
                          <a:latin typeface="Cambria Math" panose="02040503050406030204" pitchFamily="18" charset="0"/>
                        </a:rPr>
                        <m:t>𝒔</m:t>
                      </m:r>
                      <m:r>
                        <a:rPr lang="en-US" b="1" i="1" smtClean="0">
                          <a:latin typeface="Cambria Math" panose="02040503050406030204" pitchFamily="18" charset="0"/>
                        </a:rPr>
                        <m:t> </m:t>
                      </m:r>
                      <m:r>
                        <a:rPr lang="en-US" b="1" i="1" smtClean="0">
                          <a:latin typeface="Cambria Math" panose="02040503050406030204" pitchFamily="18" charset="0"/>
                        </a:rPr>
                        <m:t>𝑺𝒆𝒄𝒐𝒏𝒅</m:t>
                      </m:r>
                      <m:r>
                        <a:rPr lang="en-US" b="1" i="1" smtClean="0">
                          <a:latin typeface="Cambria Math" panose="02040503050406030204" pitchFamily="18" charset="0"/>
                        </a:rPr>
                        <m:t> </m:t>
                      </m:r>
                      <m:r>
                        <a:rPr lang="en-US" b="1" i="1" smtClean="0">
                          <a:latin typeface="Cambria Math" panose="02040503050406030204" pitchFamily="18" charset="0"/>
                        </a:rPr>
                        <m:t>𝑳𝒂𝒘</m:t>
                      </m:r>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e>
                        <m:sub>
                          <m:r>
                            <a:rPr lang="en-US" i="1">
                              <a:latin typeface="Cambria Math" panose="02040503050406030204" pitchFamily="18" charset="0"/>
                            </a:rPr>
                            <m:t>𝑡</m:t>
                          </m:r>
                        </m:sub>
                      </m:sSub>
                      <m:r>
                        <a:rPr lang="en-US" i="1">
                          <a:latin typeface="Cambria Math" panose="02040503050406030204" pitchFamily="18" charset="0"/>
                        </a:rPr>
                        <m:t>𝐶</m:t>
                      </m:r>
                      <m:r>
                        <a:rPr lang="en-US" i="1">
                          <a:latin typeface="Cambria Math" panose="02040503050406030204" pitchFamily="18" charset="0"/>
                        </a:rPr>
                        <m:t>=−</m:t>
                      </m:r>
                      <m:r>
                        <m:rPr>
                          <m:sty m:val="p"/>
                        </m:rPr>
                        <a:rPr lang="en-US">
                          <a:latin typeface="Cambria Math" panose="02040503050406030204" pitchFamily="18" charset="0"/>
                        </a:rPr>
                        <m:t>∇</m:t>
                      </m:r>
                      <m:r>
                        <a:rPr lang="en-US">
                          <a:latin typeface="Cambria Math" panose="02040503050406030204" pitchFamily="18" charset="0"/>
                        </a:rPr>
                        <m:t>∙</m:t>
                      </m:r>
                      <m:r>
                        <a:rPr lang="en-US" i="1">
                          <a:latin typeface="Cambria Math" panose="02040503050406030204" pitchFamily="18" charset="0"/>
                        </a:rPr>
                        <m:t>𝐽</m:t>
                      </m:r>
                      <m:r>
                        <a:rPr lang="en-US" i="1">
                          <a:latin typeface="Cambria Math" panose="02040503050406030204" pitchFamily="18" charset="0"/>
                        </a:rPr>
                        <m:t>+</m:t>
                      </m:r>
                      <m:r>
                        <a:rPr lang="en-US" i="1">
                          <a:latin typeface="Cambria Math" panose="02040503050406030204" pitchFamily="18" charset="0"/>
                        </a:rPr>
                        <m:t>𝑅</m:t>
                      </m:r>
                    </m:oMath>
                  </m:oMathPara>
                </a14:m>
                <a:endParaRPr lang="en-US" dirty="0"/>
              </a:p>
            </p:txBody>
          </p:sp>
        </mc:Choice>
        <mc:Fallback xmlns="">
          <p:sp>
            <p:nvSpPr>
              <p:cNvPr id="11" name="TextBox 10">
                <a:extLst>
                  <a:ext uri="{FF2B5EF4-FFF2-40B4-BE49-F238E27FC236}">
                    <a16:creationId xmlns:a16="http://schemas.microsoft.com/office/drawing/2014/main" id="{62F0410E-2301-43B6-8F1F-66BC66FD6B74}"/>
                  </a:ext>
                </a:extLst>
              </p:cNvPr>
              <p:cNvSpPr txBox="1">
                <a:spLocks noRot="1" noChangeAspect="1" noMove="1" noResize="1" noEditPoints="1" noAdjustHandles="1" noChangeArrowheads="1" noChangeShapeType="1" noTextEdit="1"/>
              </p:cNvSpPr>
              <p:nvPr/>
            </p:nvSpPr>
            <p:spPr>
              <a:xfrm>
                <a:off x="153535" y="2568679"/>
                <a:ext cx="4610100" cy="369332"/>
              </a:xfrm>
              <a:prstGeom prst="rect">
                <a:avLst/>
              </a:prstGeom>
              <a:blipFill>
                <a:blip r:embed="rId6"/>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2AFDFC8-365E-4934-BF13-3624F30D07FF}"/>
                  </a:ext>
                </a:extLst>
              </p:cNvPr>
              <p:cNvSpPr txBox="1"/>
              <p:nvPr/>
            </p:nvSpPr>
            <p:spPr>
              <a:xfrm>
                <a:off x="-641156" y="3195847"/>
                <a:ext cx="8497376"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𝑴𝒂𝒔𝒔</m:t>
                      </m:r>
                      <m:r>
                        <a:rPr lang="en-US" b="1" i="1" smtClean="0">
                          <a:latin typeface="Cambria Math" panose="02040503050406030204" pitchFamily="18" charset="0"/>
                        </a:rPr>
                        <m:t> </m:t>
                      </m:r>
                      <m:r>
                        <a:rPr lang="en-US" b="1" i="1" smtClean="0">
                          <a:latin typeface="Cambria Math" panose="02040503050406030204" pitchFamily="18" charset="0"/>
                        </a:rPr>
                        <m:t>𝒂𝒄𝒕𝒊𝒐𝒏</m:t>
                      </m:r>
                      <m:r>
                        <a:rPr lang="en-US" b="1" i="1" smtClean="0">
                          <a:latin typeface="Cambria Math" panose="02040503050406030204" pitchFamily="18" charset="0"/>
                        </a:rPr>
                        <m:t> </m:t>
                      </m:r>
                      <m:r>
                        <a:rPr lang="en-US" b="1" i="1" smtClean="0">
                          <a:latin typeface="Cambria Math" panose="02040503050406030204" pitchFamily="18" charset="0"/>
                        </a:rPr>
                        <m:t>𝑹𝒆𝒍𝒂𝒕𝒊𝒐𝒏𝒔</m:t>
                      </m:r>
                      <m:r>
                        <a:rPr lang="en-US" b="1" i="1" smtClean="0">
                          <a:latin typeface="Cambria Math" panose="02040503050406030204" pitchFamily="18" charset="0"/>
                        </a:rPr>
                        <m:t>: </m:t>
                      </m:r>
                      <m:r>
                        <a:rPr lang="en-US" i="1" smtClean="0">
                          <a:latin typeface="Cambria Math" panose="02040503050406030204" pitchFamily="18" charset="0"/>
                        </a:rPr>
                        <m:t>𝑅</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𝑓</m:t>
                          </m:r>
                        </m:sub>
                      </m:sSub>
                      <m:r>
                        <a:rPr lang="en-US" i="0">
                          <a:latin typeface="Cambria Math" panose="02040503050406030204" pitchFamily="18" charset="0"/>
                        </a:rPr>
                        <m:t> </m:t>
                      </m:r>
                      <m:d>
                        <m:dPr>
                          <m:ctrlPr>
                            <a:rPr lang="en-US" i="1">
                              <a:solidFill>
                                <a:srgbClr val="836967"/>
                              </a:solidFill>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sub>
                              </m:sSub>
                            </m:e>
                          </m:nary>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𝐾</m:t>
                              </m:r>
                            </m:den>
                          </m:f>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𝑝</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𝑖</m:t>
                                          </m:r>
                                        </m:sub>
                                      </m:sSub>
                                    </m:den>
                                  </m:f>
                                </m:e>
                              </m:d>
                            </m:e>
                            <m:sup>
                              <m:r>
                                <a:rPr lang="en-US" i="1">
                                  <a:latin typeface="Cambria Math" panose="02040503050406030204" pitchFamily="18" charset="0"/>
                                </a:rPr>
                                <m:t>h</m:t>
                              </m:r>
                            </m:sup>
                          </m:sSup>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𝑚</m:t>
                              </m:r>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𝑗</m:t>
                                  </m:r>
                                </m:sub>
                              </m:sSub>
                            </m:e>
                          </m:nary>
                        </m:e>
                      </m:d>
                    </m:oMath>
                  </m:oMathPara>
                </a14:m>
                <a:endParaRPr lang="en-US" dirty="0"/>
              </a:p>
            </p:txBody>
          </p:sp>
        </mc:Choice>
        <mc:Fallback xmlns="">
          <p:sp>
            <p:nvSpPr>
              <p:cNvPr id="13" name="TextBox 12">
                <a:extLst>
                  <a:ext uri="{FF2B5EF4-FFF2-40B4-BE49-F238E27FC236}">
                    <a16:creationId xmlns:a16="http://schemas.microsoft.com/office/drawing/2014/main" id="{92AFDFC8-365E-4934-BF13-3624F30D07FF}"/>
                  </a:ext>
                </a:extLst>
              </p:cNvPr>
              <p:cNvSpPr txBox="1">
                <a:spLocks noRot="1" noChangeAspect="1" noMove="1" noResize="1" noEditPoints="1" noAdjustHandles="1" noChangeArrowheads="1" noChangeShapeType="1" noTextEdit="1"/>
              </p:cNvSpPr>
              <p:nvPr/>
            </p:nvSpPr>
            <p:spPr>
              <a:xfrm>
                <a:off x="-641156" y="3195847"/>
                <a:ext cx="8497376" cy="98405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849B588-DFEE-48AF-8DD0-11861E06F6DB}"/>
                  </a:ext>
                </a:extLst>
              </p:cNvPr>
              <p:cNvSpPr txBox="1"/>
              <p:nvPr/>
            </p:nvSpPr>
            <p:spPr>
              <a:xfrm>
                <a:off x="1675062" y="4381604"/>
                <a:ext cx="5334000" cy="1080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𝑋</m:t>
                              </m:r>
                            </m:sub>
                          </m:sSub>
                        </m:num>
                        <m:den>
                          <m:sSup>
                            <m:sSupPr>
                              <m:ctrlPr>
                                <a:rPr lang="en-US" i="1">
                                  <a:solidFill>
                                    <a:srgbClr val="836967"/>
                                  </a:solidFill>
                                  <a:latin typeface="Cambria Math" panose="02040503050406030204" pitchFamily="18" charset="0"/>
                                </a:rPr>
                              </m:ctrlPr>
                            </m:sSup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𝑠</m:t>
                                  </m:r>
                                </m:sub>
                              </m:sSub>
                            </m:e>
                            <m:sup>
                              <m:r>
                                <a:rPr lang="en-US" i="1">
                                  <a:latin typeface="Cambria Math" panose="02040503050406030204" pitchFamily="18" charset="0"/>
                                </a:rPr>
                                <m:t>𝑚</m:t>
                              </m:r>
                              <m:r>
                                <a:rPr lang="en-US" i="0">
                                  <a:latin typeface="Cambria Math" panose="02040503050406030204" pitchFamily="18" charset="0"/>
                                </a:rPr>
                                <m:t>−</m:t>
                              </m:r>
                              <m:r>
                                <a:rPr lang="en-US" i="1">
                                  <a:latin typeface="Cambria Math" panose="02040503050406030204" pitchFamily="18" charset="0"/>
                                </a:rPr>
                                <m:t>𝑛</m:t>
                              </m:r>
                            </m:sup>
                          </m:sSup>
                        </m:den>
                      </m:f>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sSubSup>
                                <m:sSubSupPr>
                                  <m:ctrlPr>
                                    <a:rPr lang="en-US" i="1">
                                      <a:solidFill>
                                        <a:srgbClr val="836967"/>
                                      </a:solidFill>
                                      <a:latin typeface="Cambria Math" panose="02040503050406030204" pitchFamily="18" charset="0"/>
                                    </a:rPr>
                                  </m:ctrlPr>
                                </m:sSubSupPr>
                                <m:e>
                                  <m:r>
                                    <a:rPr lang="en-US" i="0">
                                      <a:latin typeface="Cambria Math" panose="02040503050406030204" pitchFamily="18" charset="0"/>
                                    </a:rPr>
                                    <m:t>−</m:t>
                                  </m:r>
                                  <m:r>
                                    <a:rPr lang="en-US" i="1" smtClean="0">
                                      <a:latin typeface="Cambria Math" panose="02040503050406030204" pitchFamily="18" charset="0"/>
                                      <a:sym typeface="Symbol" panose="05050102010706020507" pitchFamily="18" charset="2"/>
                                    </a:rPr>
                                    <m:t></m:t>
                                  </m:r>
                                  <m:r>
                                    <a:rPr lang="en-US" i="1">
                                      <a:latin typeface="Cambria Math" panose="02040503050406030204" pitchFamily="18" charset="0"/>
                                    </a:rPr>
                                    <m:t>𝐸</m:t>
                                  </m:r>
                                </m:e>
                                <m:sub>
                                  <m:r>
                                    <a:rPr lang="en-US" i="1">
                                      <a:latin typeface="Cambria Math" panose="02040503050406030204" pitchFamily="18" charset="0"/>
                                    </a:rPr>
                                    <m:t>𝑋</m:t>
                                  </m:r>
                                </m:sub>
                                <m:sup>
                                  <m:r>
                                    <a:rPr lang="en-US" i="1">
                                      <a:latin typeface="Cambria Math" panose="02040503050406030204" pitchFamily="18" charset="0"/>
                                    </a:rPr>
                                    <m:t>𝑓</m:t>
                                  </m:r>
                                </m:sup>
                              </m:sSubSup>
                            </m:num>
                            <m:den>
                              <m:r>
                                <a:rPr lang="en-US" i="1">
                                  <a:latin typeface="Cambria Math" panose="02040503050406030204" pitchFamily="18" charset="0"/>
                                </a:rPr>
                                <m:t>𝑘</m:t>
                              </m:r>
                            </m:den>
                          </m:f>
                          <m:r>
                            <a:rPr lang="en-US" i="1">
                              <a:latin typeface="Cambria Math" panose="02040503050406030204" pitchFamily="18" charset="0"/>
                            </a:rPr>
                            <m:t>𝑇</m:t>
                          </m:r>
                        </m:sup>
                      </m:sSup>
                    </m:oMath>
                  </m:oMathPara>
                </a14:m>
                <a:endParaRPr lang="en-US" dirty="0"/>
              </a:p>
              <a:p>
                <a:r>
                  <a:rPr lang="en-US" sz="1800" dirty="0">
                    <a:effectLst/>
                    <a:ea typeface="DengXian" panose="02010600030101010101" pitchFamily="2" charset="-122"/>
                    <a:cs typeface="Times New Roman" panose="02020603050405020304" pitchFamily="18" charset="0"/>
                  </a:rPr>
                  <a:t>Reaction Rate: </a:t>
                </a:r>
                <a14:m>
                  <m:oMath xmlns:m="http://schemas.openxmlformats.org/officeDocument/2006/math">
                    <m:sSub>
                      <m:sSubPr>
                        <m:ctrlPr>
                          <a:rPr lang="en-US" sz="1800" i="1" smtClean="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US" sz="1800" b="0" i="1" smtClean="0">
                            <a:effectLst/>
                            <a:latin typeface="Cambria Math" panose="02040503050406030204" pitchFamily="18" charset="0"/>
                            <a:ea typeface="DengXian" panose="02010600030101010101" pitchFamily="2" charset="-122"/>
                            <a:cs typeface="Times New Roman" panose="02020603050405020304" pitchFamily="18" charset="0"/>
                          </a:rPr>
                          <m:t>𝑓</m:t>
                        </m:r>
                      </m:sub>
                    </m:sSub>
                    <m:r>
                      <a:rPr lang="en-US" sz="1800" i="1">
                        <a:effectLst/>
                        <a:latin typeface="Cambria Math" panose="02040503050406030204" pitchFamily="18" charset="0"/>
                        <a:ea typeface="DengXian" panose="02010600030101010101" pitchFamily="2" charset="-122"/>
                        <a:cs typeface="Times New Roman" panose="02020603050405020304" pitchFamily="18" charset="0"/>
                      </a:rPr>
                      <m:t>=4</m:t>
                    </m:r>
                    <m:r>
                      <a:rPr lang="en-US" sz="1800" i="1">
                        <a:effectLst/>
                        <a:latin typeface="Cambria Math" panose="02040503050406030204" pitchFamily="18" charset="0"/>
                        <a:ea typeface="DengXian" panose="02010600030101010101" pitchFamily="2" charset="-122"/>
                        <a:cs typeface="Times New Roman" panose="02020603050405020304" pitchFamily="18" charset="0"/>
                      </a:rPr>
                      <m:t>𝜋</m:t>
                    </m:r>
                    <m:r>
                      <a:rPr lang="en-US" sz="1800" i="1">
                        <a:effectLst/>
                        <a:latin typeface="Cambria Math" panose="02040503050406030204" pitchFamily="18" charset="0"/>
                        <a:ea typeface="DengXian" panose="02010600030101010101" pitchFamily="2" charset="-122"/>
                        <a:cs typeface="Times New Roman" panose="02020603050405020304" pitchFamily="18" charset="0"/>
                      </a:rPr>
                      <m:t>𝑟</m:t>
                    </m:r>
                    <m:nary>
                      <m:naryPr>
                        <m:chr m:val="∑"/>
                        <m:subHide m:val="on"/>
                        <m:supHide m:val="on"/>
                        <m:ctrlPr>
                          <a:rPr lang="en-US" sz="1800" i="1" smtClean="0">
                            <a:effectLst/>
                            <a:latin typeface="Cambria Math" panose="02040503050406030204" pitchFamily="18" charset="0"/>
                            <a:ea typeface="DengXian" panose="02010600030101010101" pitchFamily="2" charset="-122"/>
                            <a:cs typeface="Times New Roman" panose="02020603050405020304" pitchFamily="18" charset="0"/>
                          </a:rPr>
                        </m:ctrlPr>
                      </m:naryPr>
                      <m:sub/>
                      <m:sup/>
                      <m:e>
                        <m:sSub>
                          <m:sSubPr>
                            <m:ctrlPr>
                              <a:rPr lang="en-US" sz="1800" i="1" smtClean="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b="0" i="1" smtClean="0">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1800" b="0" i="1" smtClean="0">
                                <a:effectLst/>
                                <a:latin typeface="Cambria Math" panose="02040503050406030204" pitchFamily="18" charset="0"/>
                                <a:ea typeface="DengXian" panose="02010600030101010101" pitchFamily="2" charset="-122"/>
                                <a:cs typeface="Times New Roman" panose="02020603050405020304" pitchFamily="18" charset="0"/>
                              </a:rPr>
                              <m:t>𝑖</m:t>
                            </m:r>
                          </m:sub>
                        </m:sSub>
                      </m:e>
                    </m:nary>
                    <m:func>
                      <m:funcPr>
                        <m:ctrlPr>
                          <a:rPr lang="en-US" sz="1800" i="1">
                            <a:effectLst/>
                            <a:latin typeface="Cambria Math" panose="02040503050406030204" pitchFamily="18" charset="0"/>
                            <a:ea typeface="DengXian" panose="02010600030101010101" pitchFamily="2" charset="-122"/>
                            <a:cs typeface="Times New Roman" panose="02020603050405020304" pitchFamily="18" charset="0"/>
                          </a:rPr>
                        </m:ctrlPr>
                      </m:funcPr>
                      <m:fName>
                        <m:r>
                          <m:rPr>
                            <m:sty m:val="p"/>
                          </m:rPr>
                          <a:rPr lang="en-US" sz="1800">
                            <a:effectLst/>
                            <a:latin typeface="Cambria Math" panose="02040503050406030204" pitchFamily="18" charset="0"/>
                            <a:ea typeface="DengXian" panose="02010600030101010101" pitchFamily="2" charset="-122"/>
                            <a:cs typeface="Times New Roman" panose="02020603050405020304" pitchFamily="18" charset="0"/>
                          </a:rPr>
                          <m:t>exp</m:t>
                        </m:r>
                      </m:fName>
                      <m:e>
                        <m:d>
                          <m:dPr>
                            <m:ctrlPr>
                              <a:rPr lang="en-US" sz="1800" i="1">
                                <a:effectLst/>
                                <a:latin typeface="Cambria Math" panose="02040503050406030204" pitchFamily="18" charset="0"/>
                                <a:ea typeface="DengXian" panose="02010600030101010101" pitchFamily="2" charset="-122"/>
                                <a:cs typeface="Times New Roman" panose="02020603050405020304" pitchFamily="18" charset="0"/>
                              </a:rPr>
                            </m:ctrlPr>
                          </m:dPr>
                          <m:e>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US" sz="1800" i="1">
                                    <a:effectLst/>
                                    <a:latin typeface="Cambria Math" panose="02040503050406030204" pitchFamily="18" charset="0"/>
                                    <a:ea typeface="DengXian" panose="02010600030101010101" pitchFamily="2" charset="-122"/>
                                    <a:cs typeface="Times New Roman" panose="02020603050405020304" pitchFamily="18" charset="0"/>
                                  </a:rPr>
                                </m:ctrlPr>
                              </m:fPr>
                              <m:num>
                                <m:r>
                                  <m:rPr>
                                    <m:sty m:val="p"/>
                                  </m:rPr>
                                  <a:rPr lang="en-US" sz="1800">
                                    <a:effectLst/>
                                    <a:latin typeface="Cambria Math" panose="02040503050406030204" pitchFamily="18" charset="0"/>
                                    <a:ea typeface="DengXian" panose="02010600030101010101" pitchFamily="2" charset="-122"/>
                                    <a:cs typeface="Times New Roman" panose="02020603050405020304" pitchFamily="18" charset="0"/>
                                  </a:rPr>
                                  <m:t>Δ</m:t>
                                </m:r>
                                <m:r>
                                  <a:rPr lang="en-US" sz="1800" i="1">
                                    <a:effectLst/>
                                    <a:latin typeface="Cambria Math" panose="02040503050406030204" pitchFamily="18" charset="0"/>
                                    <a:ea typeface="DengXian" panose="02010600030101010101" pitchFamily="2" charset="-122"/>
                                    <a:cs typeface="Times New Roman" panose="02020603050405020304" pitchFamily="18" charset="0"/>
                                  </a:rPr>
                                  <m:t>𝐸</m:t>
                                </m:r>
                              </m:num>
                              <m:den>
                                <m:r>
                                  <a:rPr lang="en-US" sz="1800" i="1">
                                    <a:effectLst/>
                                    <a:latin typeface="Cambria Math" panose="02040503050406030204" pitchFamily="18" charset="0"/>
                                    <a:ea typeface="DengXian" panose="02010600030101010101" pitchFamily="2" charset="-122"/>
                                    <a:cs typeface="Times New Roman" panose="02020603050405020304" pitchFamily="18" charset="0"/>
                                  </a:rPr>
                                  <m:t>𝑘𝑇</m:t>
                                </m:r>
                              </m:den>
                            </m:f>
                          </m:e>
                        </m:d>
                      </m:e>
                    </m:func>
                    <m:r>
                      <a:rPr lang="en-US" sz="1800" b="0" i="1" smtClean="0">
                        <a:effectLst/>
                        <a:latin typeface="Cambria Math" panose="02040503050406030204" pitchFamily="18" charset="0"/>
                        <a:ea typeface="DengXian" panose="02010600030101010101" pitchFamily="2" charset="-122"/>
                        <a:cs typeface="Times New Roman" panose="02020603050405020304" pitchFamily="18" charset="0"/>
                      </a:rPr>
                      <m:t> (</m:t>
                    </m:r>
                    <m:r>
                      <m:rPr>
                        <m:sty m:val="p"/>
                      </m:rPr>
                      <a:rPr lang="en-US">
                        <a:latin typeface="Cambria Math" panose="02040503050406030204" pitchFamily="18" charset="0"/>
                        <a:ea typeface="DengXian" panose="02010600030101010101" pitchFamily="2" charset="-122"/>
                        <a:cs typeface="Times New Roman" panose="02020603050405020304" pitchFamily="18" charset="0"/>
                      </a:rPr>
                      <m:t>Δ</m:t>
                    </m:r>
                    <m:r>
                      <a:rPr lang="en-US" b="0" i="1" smtClean="0">
                        <a:latin typeface="Cambria Math" panose="02040503050406030204" pitchFamily="18" charset="0"/>
                        <a:ea typeface="DengXian" panose="02010600030101010101" pitchFamily="2" charset="-122"/>
                        <a:cs typeface="Times New Roman" panose="02020603050405020304" pitchFamily="18" charset="0"/>
                      </a:rPr>
                      <m:t>𝐸</m:t>
                    </m:r>
                    <m:r>
                      <a:rPr lang="en-US" b="0" i="1" smtClean="0">
                        <a:latin typeface="Cambria Math" panose="02040503050406030204" pitchFamily="18" charset="0"/>
                        <a:ea typeface="DengXian" panose="02010600030101010101" pitchFamily="2" charset="-122"/>
                        <a:cs typeface="Times New Roman" panose="02020603050405020304" pitchFamily="18" charset="0"/>
                      </a:rPr>
                      <m:t> ≈0)</m:t>
                    </m:r>
                  </m:oMath>
                </a14:m>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849B588-DFEE-48AF-8DD0-11861E06F6DB}"/>
                  </a:ext>
                </a:extLst>
              </p:cNvPr>
              <p:cNvSpPr txBox="1">
                <a:spLocks noRot="1" noChangeAspect="1" noMove="1" noResize="1" noEditPoints="1" noAdjustHandles="1" noChangeArrowheads="1" noChangeShapeType="1" noTextEdit="1"/>
              </p:cNvSpPr>
              <p:nvPr/>
            </p:nvSpPr>
            <p:spPr>
              <a:xfrm>
                <a:off x="1675062" y="4381604"/>
                <a:ext cx="5334000" cy="1080680"/>
              </a:xfrm>
              <a:prstGeom prst="rect">
                <a:avLst/>
              </a:prstGeom>
              <a:blipFill>
                <a:blip r:embed="rId8"/>
                <a:stretch>
                  <a:fillRect l="-1029" b="-57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41E8E3F-A143-486E-960B-59F1919C63FA}"/>
                  </a:ext>
                </a:extLst>
              </p:cNvPr>
              <p:cNvSpPr txBox="1"/>
              <p:nvPr/>
            </p:nvSpPr>
            <p:spPr>
              <a:xfrm>
                <a:off x="999355" y="5454317"/>
                <a:ext cx="6685415" cy="1259127"/>
              </a:xfrm>
              <a:prstGeom prst="rect">
                <a:avLst/>
              </a:prstGeom>
              <a:noFill/>
            </p:spPr>
            <p:txBody>
              <a:bodyPr wrap="square">
                <a:spAutoFit/>
              </a:bodyPr>
              <a:lstStyle/>
              <a:p>
                <a14:m>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𝐶</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𝑠</m:t>
                        </m:r>
                      </m:sub>
                    </m:sSub>
                  </m:oMath>
                </a14:m>
                <a:r>
                  <a:rPr lang="en-US" sz="1800" dirty="0">
                    <a:effectLst/>
                    <a:latin typeface="Times New Roman" panose="02020603050405020304" pitchFamily="18" charset="0"/>
                    <a:ea typeface="DengXian" panose="02010600030101010101" pitchFamily="2" charset="-122"/>
                  </a:rPr>
                  <a:t> is the concentration of possible defect sites, </a:t>
                </a:r>
                <a14:m>
                  <m:oMath xmlns:m="http://schemas.openxmlformats.org/officeDocument/2006/math">
                    <m:sSubSup>
                      <m:sSubSupPr>
                        <m:ctrlPr>
                          <a:rPr lang="en-US" sz="1800" i="1">
                            <a:effectLst/>
                            <a:latin typeface="Cambria Math" panose="02040503050406030204" pitchFamily="18" charset="0"/>
                            <a:cs typeface="Times New Roman" panose="02020603050405020304" pitchFamily="18" charset="0"/>
                          </a:rPr>
                        </m:ctrlPr>
                      </m:sSubSupPr>
                      <m:e>
                        <m:r>
                          <a:rPr lang="en-US" sz="1800" i="1">
                            <a:effectLst/>
                            <a:latin typeface="Cambria Math" panose="02040503050406030204" pitchFamily="18" charset="0"/>
                            <a:ea typeface="DengXian" panose="02010600030101010101" pitchFamily="2" charset="-122"/>
                            <a:cs typeface="Times New Roman" panose="02020603050405020304" pitchFamily="18" charset="0"/>
                            <a:sym typeface="Symbol" panose="05050102010706020507" pitchFamily="18" charset="2"/>
                          </a:rPr>
                          <m:t></m:t>
                        </m:r>
                        <m:r>
                          <a:rPr lang="en-US" sz="1800" b="0" i="1" smtClean="0">
                            <a:effectLst/>
                            <a:latin typeface="Cambria Math" panose="02040503050406030204" pitchFamily="18" charset="0"/>
                            <a:ea typeface="DengXian" panose="02010600030101010101" pitchFamily="2" charset="-122"/>
                            <a:cs typeface="Times New Roman" panose="02020603050405020304" pitchFamily="18" charset="0"/>
                            <a:sym typeface="Symbol" panose="05050102010706020507" pitchFamily="18" charset="2"/>
                          </a:rPr>
                          <m:t>𝐸</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𝑋</m:t>
                        </m:r>
                      </m:sub>
                      <m:sup>
                        <m:r>
                          <a:rPr lang="en-US" sz="1800" i="1">
                            <a:effectLst/>
                            <a:latin typeface="Cambria Math" panose="02040503050406030204" pitchFamily="18" charset="0"/>
                            <a:ea typeface="DengXian" panose="02010600030101010101" pitchFamily="2" charset="-122"/>
                            <a:cs typeface="Times New Roman" panose="02020603050405020304" pitchFamily="18" charset="0"/>
                          </a:rPr>
                          <m:t>𝑓</m:t>
                        </m:r>
                      </m:sup>
                    </m:sSubSup>
                  </m:oMath>
                </a14:m>
                <a:r>
                  <a:rPr lang="en-US" sz="1800" dirty="0">
                    <a:effectLst/>
                    <a:latin typeface="Times New Roman" panose="02020603050405020304" pitchFamily="18" charset="0"/>
                    <a:ea typeface="DengXian" panose="02010600030101010101" pitchFamily="2" charset="-122"/>
                  </a:rPr>
                  <a:t>is the formation energy difference between products and reactants, </a:t>
                </a:r>
                <a14:m>
                  <m:oMath xmlns:m="http://schemas.openxmlformats.org/officeDocument/2006/math">
                    <m:box>
                      <m:boxPr>
                        <m:diff m:val="on"/>
                        <m:ctrlPr>
                          <a:rPr lang="en-US" sz="1800" i="1">
                            <a:effectLst/>
                            <a:latin typeface="Cambria Math" panose="02040503050406030204" pitchFamily="18" charset="0"/>
                            <a:cs typeface="Times New Roman" panose="02020603050405020304" pitchFamily="18" charset="0"/>
                          </a:rPr>
                        </m:ctrlPr>
                      </m:boxPr>
                      <m:e>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𝑋</m:t>
                            </m:r>
                          </m:sub>
                        </m:sSub>
                      </m:e>
                    </m:box>
                  </m:oMath>
                </a14:m>
                <a:r>
                  <a:rPr lang="en-US" sz="1800" dirty="0">
                    <a:effectLst/>
                    <a:latin typeface="Times New Roman" panose="02020603050405020304" pitchFamily="18" charset="0"/>
                    <a:ea typeface="DengXian" panose="02010600030101010101" pitchFamily="2" charset="-122"/>
                  </a:rPr>
                  <a:t> is the entropy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𝑖</m:t>
                        </m:r>
                      </m:sub>
                    </m:sSub>
                  </m:oMath>
                </a14:m>
                <a:r>
                  <a:rPr lang="en-US" dirty="0"/>
                  <a:t> is the diffusivity of one reactant, r is the interaction radius,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𝐸</m:t>
                    </m:r>
                  </m:oMath>
                </a14:m>
                <a:r>
                  <a:rPr lang="en-US" dirty="0"/>
                  <a:t> is the energy barrier of the reaction.</a:t>
                </a:r>
              </a:p>
            </p:txBody>
          </p:sp>
        </mc:Choice>
        <mc:Fallback xmlns="">
          <p:sp>
            <p:nvSpPr>
              <p:cNvPr id="10" name="TextBox 9">
                <a:extLst>
                  <a:ext uri="{FF2B5EF4-FFF2-40B4-BE49-F238E27FC236}">
                    <a16:creationId xmlns:a16="http://schemas.microsoft.com/office/drawing/2014/main" id="{C41E8E3F-A143-486E-960B-59F1919C63FA}"/>
                  </a:ext>
                </a:extLst>
              </p:cNvPr>
              <p:cNvSpPr txBox="1">
                <a:spLocks noRot="1" noChangeAspect="1" noMove="1" noResize="1" noEditPoints="1" noAdjustHandles="1" noChangeArrowheads="1" noChangeShapeType="1" noTextEdit="1"/>
              </p:cNvSpPr>
              <p:nvPr/>
            </p:nvSpPr>
            <p:spPr>
              <a:xfrm>
                <a:off x="999355" y="5454317"/>
                <a:ext cx="6685415" cy="1259127"/>
              </a:xfrm>
              <a:prstGeom prst="rect">
                <a:avLst/>
              </a:prstGeom>
              <a:blipFill>
                <a:blip r:embed="rId9"/>
                <a:stretch>
                  <a:fillRect l="-820" b="-7282"/>
                </a:stretch>
              </a:blipFill>
            </p:spPr>
            <p:txBody>
              <a:bodyPr/>
              <a:lstStyle/>
              <a:p>
                <a:r>
                  <a:rPr lang="en-US">
                    <a:noFill/>
                  </a:rPr>
                  <a:t> </a:t>
                </a:r>
              </a:p>
            </p:txBody>
          </p:sp>
        </mc:Fallback>
      </mc:AlternateContent>
      <p:pic>
        <p:nvPicPr>
          <p:cNvPr id="6" name="Audio 5">
            <a:hlinkClick r:id="" action="ppaction://media"/>
            <a:extLst>
              <a:ext uri="{FF2B5EF4-FFF2-40B4-BE49-F238E27FC236}">
                <a16:creationId xmlns:a16="http://schemas.microsoft.com/office/drawing/2014/main" id="{46CFFD86-2CE8-4366-9FD6-8D95F47561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22111485"/>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88D2F74-E256-43DE-BFD6-4F7B1234522B}"/>
                  </a:ext>
                </a:extLst>
              </p:cNvPr>
              <p:cNvSpPr txBox="1"/>
              <p:nvPr/>
            </p:nvSpPr>
            <p:spPr>
              <a:xfrm>
                <a:off x="1615440" y="322965"/>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𝐌𝐚𝐬𝐬</m:t>
                      </m:r>
                      <m:r>
                        <a:rPr lang="en-US" b="1" i="0" smtClean="0">
                          <a:latin typeface="Cambria Math" panose="02040503050406030204" pitchFamily="18" charset="0"/>
                        </a:rPr>
                        <m:t> </m:t>
                      </m:r>
                      <m:r>
                        <a:rPr lang="en-US" b="1" i="0" smtClean="0">
                          <a:latin typeface="Cambria Math" panose="02040503050406030204" pitchFamily="18" charset="0"/>
                        </a:rPr>
                        <m:t>𝐚𝐜𝐭𝐢𝐨𝐧</m:t>
                      </m:r>
                      <m:r>
                        <a:rPr lang="en-US" b="1" i="0" smtClean="0">
                          <a:latin typeface="Cambria Math" panose="02040503050406030204" pitchFamily="18" charset="0"/>
                        </a:rPr>
                        <m:t> </m:t>
                      </m:r>
                      <m:r>
                        <a:rPr lang="en-US" b="1" i="0" smtClean="0">
                          <a:latin typeface="Cambria Math" panose="02040503050406030204" pitchFamily="18" charset="0"/>
                        </a:rPr>
                        <m:t>𝐑𝐞𝐥𝐚𝐭𝐢𝐨𝐧𝐬</m:t>
                      </m:r>
                    </m:oMath>
                  </m:oMathPara>
                </a14:m>
                <a:endParaRPr lang="en-US" b="1" dirty="0"/>
              </a:p>
            </p:txBody>
          </p:sp>
        </mc:Choice>
        <mc:Fallback xmlns="">
          <p:sp>
            <p:nvSpPr>
              <p:cNvPr id="7" name="TextBox 6">
                <a:extLst>
                  <a:ext uri="{FF2B5EF4-FFF2-40B4-BE49-F238E27FC236}">
                    <a16:creationId xmlns:a16="http://schemas.microsoft.com/office/drawing/2014/main" id="{C88D2F74-E256-43DE-BFD6-4F7B1234522B}"/>
                  </a:ext>
                </a:extLst>
              </p:cNvPr>
              <p:cNvSpPr txBox="1">
                <a:spLocks noRot="1" noChangeAspect="1" noMove="1" noResize="1" noEditPoints="1" noAdjustHandles="1" noChangeArrowheads="1" noChangeShapeType="1" noTextEdit="1"/>
              </p:cNvSpPr>
              <p:nvPr/>
            </p:nvSpPr>
            <p:spPr>
              <a:xfrm>
                <a:off x="1615440" y="322965"/>
                <a:ext cx="4572000" cy="369332"/>
              </a:xfrm>
              <a:prstGeom prst="rect">
                <a:avLst/>
              </a:prstGeom>
              <a:blipFill>
                <a:blip r:embed="rId5"/>
                <a:stretch>
                  <a:fillRect/>
                </a:stretch>
              </a:blipFill>
            </p:spPr>
            <p:txBody>
              <a:bodyPr/>
              <a:lstStyle/>
              <a:p>
                <a:r>
                  <a:rPr lang="en-US">
                    <a:noFill/>
                  </a:rPr>
                  <a:t> </a:t>
                </a:r>
              </a:p>
            </p:txBody>
          </p:sp>
        </mc:Fallback>
      </mc:AlternateContent>
      <p:sp>
        <p:nvSpPr>
          <p:cNvPr id="895" name="TextBox 894">
            <a:extLst>
              <a:ext uri="{FF2B5EF4-FFF2-40B4-BE49-F238E27FC236}">
                <a16:creationId xmlns:a16="http://schemas.microsoft.com/office/drawing/2014/main" id="{3E669320-8F07-4F26-927C-33C018F3E086}"/>
              </a:ext>
            </a:extLst>
          </p:cNvPr>
          <p:cNvSpPr txBox="1"/>
          <p:nvPr/>
        </p:nvSpPr>
        <p:spPr>
          <a:xfrm>
            <a:off x="990600" y="6005322"/>
            <a:ext cx="6083300" cy="369332"/>
          </a:xfrm>
          <a:prstGeom prst="rect">
            <a:avLst/>
          </a:prstGeom>
          <a:noFill/>
        </p:spPr>
        <p:txBody>
          <a:bodyPr wrap="square" rtlCol="0">
            <a:spAutoFit/>
          </a:bodyPr>
          <a:lstStyle/>
          <a:p>
            <a:r>
              <a:rPr lang="en-US" dirty="0"/>
              <a:t>Reaction energy barrier dependent on Ga/(</a:t>
            </a:r>
            <a:r>
              <a:rPr lang="en-US" dirty="0" err="1"/>
              <a:t>In+Ga</a:t>
            </a:r>
            <a:r>
              <a:rPr lang="en-US" dirty="0"/>
              <a:t>) (GGI) ratio</a:t>
            </a:r>
          </a:p>
        </p:txBody>
      </p:sp>
      <p:pic>
        <p:nvPicPr>
          <p:cNvPr id="897" name="Picture 896">
            <a:extLst>
              <a:ext uri="{FF2B5EF4-FFF2-40B4-BE49-F238E27FC236}">
                <a16:creationId xmlns:a16="http://schemas.microsoft.com/office/drawing/2014/main" id="{DD62D0CC-FBEF-49F4-B7FB-2FC8CA3689F1}"/>
              </a:ext>
            </a:extLst>
          </p:cNvPr>
          <p:cNvPicPr>
            <a:picLocks noChangeAspect="1"/>
          </p:cNvPicPr>
          <p:nvPr/>
        </p:nvPicPr>
        <p:blipFill>
          <a:blip r:embed="rId6"/>
          <a:stretch>
            <a:fillRect/>
          </a:stretch>
        </p:blipFill>
        <p:spPr>
          <a:xfrm>
            <a:off x="831850" y="852678"/>
            <a:ext cx="6400800" cy="5152644"/>
          </a:xfrm>
          <a:prstGeom prst="rect">
            <a:avLst/>
          </a:prstGeom>
        </p:spPr>
      </p:pic>
      <p:pic>
        <p:nvPicPr>
          <p:cNvPr id="4" name="Audio 3">
            <a:hlinkClick r:id="" action="ppaction://media"/>
            <a:extLst>
              <a:ext uri="{FF2B5EF4-FFF2-40B4-BE49-F238E27FC236}">
                <a16:creationId xmlns:a16="http://schemas.microsoft.com/office/drawing/2014/main" id="{5C416C78-8043-488D-ACB1-C9A2CAB389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17731740"/>
      </p:ext>
    </p:extLst>
  </p:cSld>
  <p:clrMapOvr>
    <a:masterClrMapping/>
  </p:clrMapOvr>
  <mc:AlternateContent xmlns:mc="http://schemas.openxmlformats.org/markup-compatibility/2006" xmlns:p14="http://schemas.microsoft.com/office/powerpoint/2010/main">
    <mc:Choice Requires="p14">
      <p:transition spd="slow" p14:dur="2000" advTm="44672"/>
    </mc:Choice>
    <mc:Fallback xmlns="">
      <p:transition spd="slow" advTm="4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5BCE9-4A79-476C-8BFF-F2330AFF2B53}"/>
              </a:ext>
            </a:extLst>
          </p:cNvPr>
          <p:cNvSpPr>
            <a:spLocks noGrp="1"/>
          </p:cNvSpPr>
          <p:nvPr>
            <p:ph type="title"/>
          </p:nvPr>
        </p:nvSpPr>
        <p:spPr>
          <a:xfrm>
            <a:off x="336476" y="-122991"/>
            <a:ext cx="8183759" cy="991998"/>
          </a:xfrm>
        </p:spPr>
        <p:txBody>
          <a:bodyPr/>
          <a:lstStyle/>
          <a:p>
            <a:r>
              <a:rPr lang="en-US" dirty="0"/>
              <a:t>Indium Tracer Diffusion (</a:t>
            </a:r>
            <a:r>
              <a:rPr lang="en-US" dirty="0" err="1"/>
              <a:t>Beckers</a:t>
            </a:r>
            <a:r>
              <a:rPr lang="en-US" dirty="0"/>
              <a:t>, 2015</a:t>
            </a:r>
            <a:r>
              <a:rPr lang="en-US" baseline="30000" dirty="0"/>
              <a:t>[2]</a:t>
            </a:r>
            <a:r>
              <a:rPr lang="en-US" dirty="0"/>
              <a:t>)</a:t>
            </a:r>
            <a:endParaRPr lang="en-US" sz="1400" dirty="0"/>
          </a:p>
        </p:txBody>
      </p:sp>
      <p:sp>
        <p:nvSpPr>
          <p:cNvPr id="19" name="TextBox 18">
            <a:extLst>
              <a:ext uri="{FF2B5EF4-FFF2-40B4-BE49-F238E27FC236}">
                <a16:creationId xmlns:a16="http://schemas.microsoft.com/office/drawing/2014/main" id="{246AD278-1B75-40E7-A290-BA3F440A2079}"/>
              </a:ext>
            </a:extLst>
          </p:cNvPr>
          <p:cNvSpPr txBox="1"/>
          <p:nvPr/>
        </p:nvSpPr>
        <p:spPr>
          <a:xfrm>
            <a:off x="99825" y="2015860"/>
            <a:ext cx="2522763" cy="671915"/>
          </a:xfrm>
          <a:prstGeom prst="rect">
            <a:avLst/>
          </a:prstGeom>
          <a:solidFill>
            <a:schemeClr val="bg2"/>
          </a:solid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Non-linear fitting from paper (623K, 17.5h)</a:t>
            </a:r>
          </a:p>
        </p:txBody>
      </p:sp>
      <p:sp>
        <p:nvSpPr>
          <p:cNvPr id="21" name="TextBox 20">
            <a:extLst>
              <a:ext uri="{FF2B5EF4-FFF2-40B4-BE49-F238E27FC236}">
                <a16:creationId xmlns:a16="http://schemas.microsoft.com/office/drawing/2014/main" id="{C1C8A5EA-C927-4B7E-93FA-60C1ED99F574}"/>
              </a:ext>
            </a:extLst>
          </p:cNvPr>
          <p:cNvSpPr txBox="1"/>
          <p:nvPr/>
        </p:nvSpPr>
        <p:spPr>
          <a:xfrm>
            <a:off x="7910" y="4149147"/>
            <a:ext cx="2614678" cy="1070871"/>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Continuum model match: </a:t>
            </a:r>
          </a:p>
          <a:p>
            <a:pPr marL="0" marR="0">
              <a:lnSpc>
                <a:spcPct val="107000"/>
              </a:lnSpc>
              <a:spcBef>
                <a:spcPts val="0"/>
              </a:spcBef>
              <a:spcAft>
                <a:spcPts val="800"/>
              </a:spcAft>
            </a:pPr>
            <a:r>
              <a:rPr lang="en-US" sz="1800" dirty="0" err="1">
                <a:effectLst/>
                <a:latin typeface="Calibri" panose="020F0502020204030204" pitchFamily="34" charset="0"/>
                <a:ea typeface="DengXian" panose="02010600030101010101" pitchFamily="2" charset="-122"/>
                <a:cs typeface="Times New Roman" panose="02020603050405020304" pitchFamily="18" charset="0"/>
              </a:rPr>
              <a:t>SeM</a:t>
            </a:r>
            <a:r>
              <a:rPr lang="en-US" sz="1800" dirty="0">
                <a:effectLst/>
                <a:latin typeface="Calibri" panose="020F0502020204030204" pitchFamily="34" charset="0"/>
                <a:ea typeface="DengXian" panose="02010600030101010101" pitchFamily="2" charset="-122"/>
                <a:cs typeface="Times New Roman" panose="02020603050405020304" pitchFamily="18" charset="0"/>
              </a:rPr>
              <a:t> = 1.02, CGI = 0.9215, GGI = 0.30 (623K, 17.5h)</a:t>
            </a:r>
          </a:p>
        </p:txBody>
      </p:sp>
      <p:grpSp>
        <p:nvGrpSpPr>
          <p:cNvPr id="18" name="Group 17">
            <a:extLst>
              <a:ext uri="{FF2B5EF4-FFF2-40B4-BE49-F238E27FC236}">
                <a16:creationId xmlns:a16="http://schemas.microsoft.com/office/drawing/2014/main" id="{5EBE7D18-AA93-42E2-AE09-5253557DC2D8}"/>
              </a:ext>
            </a:extLst>
          </p:cNvPr>
          <p:cNvGrpSpPr/>
          <p:nvPr/>
        </p:nvGrpSpPr>
        <p:grpSpPr>
          <a:xfrm>
            <a:off x="5971356" y="1425467"/>
            <a:ext cx="2728391" cy="1866437"/>
            <a:chOff x="5625379" y="862777"/>
            <a:chExt cx="2728391" cy="1962150"/>
          </a:xfrm>
        </p:grpSpPr>
        <p:pic>
          <p:nvPicPr>
            <p:cNvPr id="1028" name="Picture 4">
              <a:extLst>
                <a:ext uri="{FF2B5EF4-FFF2-40B4-BE49-F238E27FC236}">
                  <a16:creationId xmlns:a16="http://schemas.microsoft.com/office/drawing/2014/main" id="{E394C568-EAC4-46C0-B57D-B08EE2EC0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379" y="862777"/>
              <a:ext cx="2728391"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76CA31-5538-41AB-92A5-5A95D008D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362" y="911622"/>
              <a:ext cx="2474456" cy="1676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360989A-AFC6-4CA5-965A-2C782C97578C}"/>
              </a:ext>
            </a:extLst>
          </p:cNvPr>
          <p:cNvGrpSpPr/>
          <p:nvPr/>
        </p:nvGrpSpPr>
        <p:grpSpPr>
          <a:xfrm>
            <a:off x="2802644" y="3668932"/>
            <a:ext cx="2732682" cy="1950337"/>
            <a:chOff x="2569459" y="2817459"/>
            <a:chExt cx="2732682" cy="1950337"/>
          </a:xfrm>
        </p:grpSpPr>
        <p:pic>
          <p:nvPicPr>
            <p:cNvPr id="1036" name="Picture 12">
              <a:extLst>
                <a:ext uri="{FF2B5EF4-FFF2-40B4-BE49-F238E27FC236}">
                  <a16:creationId xmlns:a16="http://schemas.microsoft.com/office/drawing/2014/main" id="{8729B0D9-980A-4D22-964F-E1B6AE4546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9459" y="2898424"/>
              <a:ext cx="2732682" cy="18693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B23D3D-6FEF-41FF-ACC4-6D8F66FE4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334" y="2817459"/>
              <a:ext cx="2388882" cy="17211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42149721-0E33-4504-B0D0-68E521DBEC60}"/>
              </a:ext>
            </a:extLst>
          </p:cNvPr>
          <p:cNvGrpSpPr/>
          <p:nvPr/>
        </p:nvGrpSpPr>
        <p:grpSpPr>
          <a:xfrm>
            <a:off x="2789007" y="1463459"/>
            <a:ext cx="2728391" cy="1866437"/>
            <a:chOff x="2573750" y="4786764"/>
            <a:chExt cx="2728391" cy="1866437"/>
          </a:xfrm>
        </p:grpSpPr>
        <p:pic>
          <p:nvPicPr>
            <p:cNvPr id="1038" name="Picture 14">
              <a:extLst>
                <a:ext uri="{FF2B5EF4-FFF2-40B4-BE49-F238E27FC236}">
                  <a16:creationId xmlns:a16="http://schemas.microsoft.com/office/drawing/2014/main" id="{35EB688C-365F-4161-A1B5-EB169203E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750" y="4786764"/>
              <a:ext cx="2728391" cy="18664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C6F96D70-03EE-4313-A003-ADDF3606BF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592" y="5038166"/>
              <a:ext cx="2370624" cy="1362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A423E1C-AF68-4FC7-A5C9-42BE1CF0934E}"/>
              </a:ext>
            </a:extLst>
          </p:cNvPr>
          <p:cNvGrpSpPr/>
          <p:nvPr/>
        </p:nvGrpSpPr>
        <p:grpSpPr>
          <a:xfrm>
            <a:off x="5977332" y="3752832"/>
            <a:ext cx="2728391" cy="1866437"/>
            <a:chOff x="5834457" y="3119391"/>
            <a:chExt cx="2728391" cy="1866437"/>
          </a:xfrm>
        </p:grpSpPr>
        <p:pic>
          <p:nvPicPr>
            <p:cNvPr id="26" name="Picture 4">
              <a:extLst>
                <a:ext uri="{FF2B5EF4-FFF2-40B4-BE49-F238E27FC236}">
                  <a16:creationId xmlns:a16="http://schemas.microsoft.com/office/drawing/2014/main" id="{3C9AF22F-5448-4473-96D4-3593FC9CA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457" y="3119391"/>
              <a:ext cx="2728391" cy="18664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DB0CBA2-DC18-428E-86EB-FB694AE6BE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0464" y="3129467"/>
              <a:ext cx="2486408" cy="153323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2D4B3819-7D73-4DDA-B1C0-3AE141C74938}"/>
              </a:ext>
            </a:extLst>
          </p:cNvPr>
          <p:cNvSpPr txBox="1"/>
          <p:nvPr/>
        </p:nvSpPr>
        <p:spPr>
          <a:xfrm>
            <a:off x="0" y="6342950"/>
            <a:ext cx="6655569" cy="461665"/>
          </a:xfrm>
          <a:prstGeom prst="rect">
            <a:avLst/>
          </a:prstGeom>
          <a:noFill/>
        </p:spPr>
        <p:txBody>
          <a:bodyPr wrap="square" rtlCol="0">
            <a:spAutoFit/>
          </a:bodyPr>
          <a:lstStyle/>
          <a:p>
            <a:r>
              <a:rPr lang="en-US" sz="1200" dirty="0"/>
              <a:t>[2] </a:t>
            </a:r>
            <a:r>
              <a:rPr lang="en-US" sz="1200" dirty="0" err="1"/>
              <a:t>Beckers</a:t>
            </a:r>
            <a:r>
              <a:rPr lang="en-US" sz="1200" dirty="0"/>
              <a:t>,  Thomas,  Lakshmi  Nagarajan,  and  Manfred  Martin.  ”Radio-tracer diffusion of 114m In in Cu(</a:t>
            </a:r>
            <a:r>
              <a:rPr lang="en-US" sz="1200" dirty="0" err="1"/>
              <a:t>In,Ga</a:t>
            </a:r>
            <a:r>
              <a:rPr lang="en-US" sz="1200" dirty="0"/>
              <a:t>)Se</a:t>
            </a:r>
            <a:r>
              <a:rPr lang="en-US" sz="1200" baseline="-25000" dirty="0"/>
              <a:t>2</a:t>
            </a:r>
            <a:r>
              <a:rPr lang="en-US" sz="1200" dirty="0"/>
              <a:t> thin films.” Thin Solid Films592 (2015): 118-123.</a:t>
            </a:r>
          </a:p>
        </p:txBody>
      </p:sp>
      <p:pic>
        <p:nvPicPr>
          <p:cNvPr id="6" name="Audio 5">
            <a:hlinkClick r:id="" action="ppaction://media"/>
            <a:extLst>
              <a:ext uri="{FF2B5EF4-FFF2-40B4-BE49-F238E27FC236}">
                <a16:creationId xmlns:a16="http://schemas.microsoft.com/office/drawing/2014/main" id="{9CFAE2DC-0202-416A-87D9-A014F90168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90561432"/>
      </p:ext>
    </p:extLst>
  </p:cSld>
  <p:clrMapOvr>
    <a:masterClrMapping/>
  </p:clrMapOvr>
  <mc:AlternateContent xmlns:mc="http://schemas.openxmlformats.org/markup-compatibility/2006" xmlns:p14="http://schemas.microsoft.com/office/powerpoint/2010/main">
    <mc:Choice Requires="p14">
      <p:transition spd="slow" p14:dur="2000" advTm="46821"/>
    </mc:Choice>
    <mc:Fallback xmlns="">
      <p:transition spd="slow" advTm="4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8214</TotalTime>
  <Words>2777</Words>
  <Application>Microsoft Office PowerPoint</Application>
  <PresentationFormat>On-screen Show (4:3)</PresentationFormat>
  <Paragraphs>179</Paragraphs>
  <Slides>16</Slides>
  <Notes>13</Notes>
  <HiddenSlides>1</HiddenSlides>
  <MMClips>14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Encode Sans Normal Black</vt:lpstr>
      <vt:lpstr>Lucida Grande</vt:lpstr>
      <vt:lpstr>Uni Sans Regular</vt:lpstr>
      <vt:lpstr>Arial</vt:lpstr>
      <vt:lpstr>Calibri</vt:lpstr>
      <vt:lpstr>Cambria Math</vt:lpstr>
      <vt:lpstr>Open Sans</vt:lpstr>
      <vt:lpstr>Open Sans Light</vt:lpstr>
      <vt:lpstr>Symbol</vt:lpstr>
      <vt:lpstr>Times New Roman</vt:lpstr>
      <vt:lpstr>Custom Design</vt:lpstr>
      <vt:lpstr>1_Custom Design</vt:lpstr>
      <vt:lpstr>Coupled process and device modeling of Cu(In,Ga)Se2 solar cells</vt:lpstr>
      <vt:lpstr>Introduction</vt:lpstr>
      <vt:lpstr>Point defects in CIGS solar cells</vt:lpstr>
      <vt:lpstr>Defects in CIGS solar cells</vt:lpstr>
      <vt:lpstr>Methods</vt:lpstr>
      <vt:lpstr>Defect diffusion in CIGS </vt:lpstr>
      <vt:lpstr>Continuum Modeling (Sentaurus Process)</vt:lpstr>
      <vt:lpstr>PowerPoint Presentation</vt:lpstr>
      <vt:lpstr>Indium Tracer Diffusion (Beckers, 2015[2])</vt:lpstr>
      <vt:lpstr>Cooling Process</vt:lpstr>
      <vt:lpstr>Device Simulation(Jackson, P.(2007)[3]) </vt:lpstr>
      <vt:lpstr>PowerPoint Presentation</vt:lpstr>
      <vt:lpstr>Future Plan</vt:lpstr>
      <vt:lpstr>Acknowledgment </vt:lpstr>
      <vt:lpstr>PowerPoint Presentation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xiang xiaofeng</cp:lastModifiedBy>
  <cp:revision>265</cp:revision>
  <cp:lastPrinted>2016-02-10T20:19:12Z</cp:lastPrinted>
  <dcterms:created xsi:type="dcterms:W3CDTF">2014-10-14T00:51:43Z</dcterms:created>
  <dcterms:modified xsi:type="dcterms:W3CDTF">2021-07-01T18:40:35Z</dcterms:modified>
</cp:coreProperties>
</file>